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20116800" cy="20116800"/>
  <p:notesSz cx="6858000" cy="9144000"/>
  <p:defaultTextStyle>
    <a:defPPr>
      <a:defRPr lang="en-US"/>
    </a:defPPr>
    <a:lvl1pPr marL="0" algn="l" defTabSz="2926080" rtl="0" eaLnBrk="1" latinLnBrk="0" hangingPunct="1">
      <a:defRPr sz="5800" kern="1200">
        <a:solidFill>
          <a:schemeClr val="tx1"/>
        </a:solidFill>
        <a:latin typeface="+mn-lt"/>
        <a:ea typeface="+mn-ea"/>
        <a:cs typeface="+mn-cs"/>
      </a:defRPr>
    </a:lvl1pPr>
    <a:lvl2pPr marL="1463040" algn="l" defTabSz="2926080" rtl="0" eaLnBrk="1" latinLnBrk="0" hangingPunct="1">
      <a:defRPr sz="5800" kern="1200">
        <a:solidFill>
          <a:schemeClr val="tx1"/>
        </a:solidFill>
        <a:latin typeface="+mn-lt"/>
        <a:ea typeface="+mn-ea"/>
        <a:cs typeface="+mn-cs"/>
      </a:defRPr>
    </a:lvl2pPr>
    <a:lvl3pPr marL="2926080" algn="l" defTabSz="2926080" rtl="0" eaLnBrk="1" latinLnBrk="0" hangingPunct="1">
      <a:defRPr sz="5800" kern="1200">
        <a:solidFill>
          <a:schemeClr val="tx1"/>
        </a:solidFill>
        <a:latin typeface="+mn-lt"/>
        <a:ea typeface="+mn-ea"/>
        <a:cs typeface="+mn-cs"/>
      </a:defRPr>
    </a:lvl3pPr>
    <a:lvl4pPr marL="4389120" algn="l" defTabSz="2926080" rtl="0" eaLnBrk="1" latinLnBrk="0" hangingPunct="1">
      <a:defRPr sz="5800" kern="1200">
        <a:solidFill>
          <a:schemeClr val="tx1"/>
        </a:solidFill>
        <a:latin typeface="+mn-lt"/>
        <a:ea typeface="+mn-ea"/>
        <a:cs typeface="+mn-cs"/>
      </a:defRPr>
    </a:lvl4pPr>
    <a:lvl5pPr marL="5852160" algn="l" defTabSz="2926080" rtl="0" eaLnBrk="1" latinLnBrk="0" hangingPunct="1">
      <a:defRPr sz="5800" kern="1200">
        <a:solidFill>
          <a:schemeClr val="tx1"/>
        </a:solidFill>
        <a:latin typeface="+mn-lt"/>
        <a:ea typeface="+mn-ea"/>
        <a:cs typeface="+mn-cs"/>
      </a:defRPr>
    </a:lvl5pPr>
    <a:lvl6pPr marL="7315200" algn="l" defTabSz="2926080" rtl="0" eaLnBrk="1" latinLnBrk="0" hangingPunct="1">
      <a:defRPr sz="5800" kern="1200">
        <a:solidFill>
          <a:schemeClr val="tx1"/>
        </a:solidFill>
        <a:latin typeface="+mn-lt"/>
        <a:ea typeface="+mn-ea"/>
        <a:cs typeface="+mn-cs"/>
      </a:defRPr>
    </a:lvl6pPr>
    <a:lvl7pPr marL="8778240" algn="l" defTabSz="2926080" rtl="0" eaLnBrk="1" latinLnBrk="0" hangingPunct="1">
      <a:defRPr sz="5800" kern="1200">
        <a:solidFill>
          <a:schemeClr val="tx1"/>
        </a:solidFill>
        <a:latin typeface="+mn-lt"/>
        <a:ea typeface="+mn-ea"/>
        <a:cs typeface="+mn-cs"/>
      </a:defRPr>
    </a:lvl7pPr>
    <a:lvl8pPr marL="10241280" algn="l" defTabSz="2926080" rtl="0" eaLnBrk="1" latinLnBrk="0" hangingPunct="1">
      <a:defRPr sz="5800" kern="1200">
        <a:solidFill>
          <a:schemeClr val="tx1"/>
        </a:solidFill>
        <a:latin typeface="+mn-lt"/>
        <a:ea typeface="+mn-ea"/>
        <a:cs typeface="+mn-cs"/>
      </a:defRPr>
    </a:lvl8pPr>
    <a:lvl9pPr marL="11704320" algn="l" defTabSz="2926080" rtl="0" eaLnBrk="1" latinLnBrk="0" hangingPunct="1">
      <a:defRPr sz="5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336">
          <p15:clr>
            <a:srgbClr val="A4A3A4"/>
          </p15:clr>
        </p15:guide>
        <p15:guide id="2" pos="6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rnejo Castro, Elena (NIH/NCI) [C]" initials="CCE([" lastIdx="1" clrIdx="0">
    <p:extLst>
      <p:ext uri="{19B8F6BF-5375-455C-9EA6-DF929625EA0E}">
        <p15:presenceInfo xmlns:p15="http://schemas.microsoft.com/office/powerpoint/2012/main" userId="S::cornejocastroe@nih.gov::1dcc279d-eba9-476f-ba86-03456c3f1b9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96B7F"/>
    <a:srgbClr val="C6E6E8"/>
    <a:srgbClr val="E0CCA8"/>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644" autoAdjust="0"/>
    <p:restoredTop sz="88065" autoAdjust="0"/>
  </p:normalViewPr>
  <p:slideViewPr>
    <p:cSldViewPr snapToGrid="0" snapToObjects="1">
      <p:cViewPr>
        <p:scale>
          <a:sx n="254" d="100"/>
          <a:sy n="254" d="100"/>
        </p:scale>
        <p:origin x="-17144" y="-23912"/>
      </p:cViewPr>
      <p:guideLst>
        <p:guide orient="horz" pos="6336"/>
        <p:guide pos="633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B90321-ED8C-394F-84C5-CDD20572529E}" type="datetimeFigureOut">
              <a:rPr lang="en-US" smtClean="0"/>
              <a:t>10/4/19</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C7939-703A-044F-9BB0-60F902D7EF1D}" type="slidenum">
              <a:rPr lang="en-US" smtClean="0"/>
              <a:t>‹#›</a:t>
            </a:fld>
            <a:endParaRPr lang="en-US"/>
          </a:p>
        </p:txBody>
      </p:sp>
    </p:spTree>
    <p:extLst>
      <p:ext uri="{BB962C8B-B14F-4D97-AF65-F5344CB8AC3E}">
        <p14:creationId xmlns:p14="http://schemas.microsoft.com/office/powerpoint/2010/main" val="2808965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EBV, human homologs?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block is defined as a region with continuous read coverage</a:t>
            </a:r>
            <a:r>
              <a:rPr lang="en-US" sz="1200" b="0" dirty="0">
                <a:cs typeface="Arial" panose="020B0604020202020204" pitchFamily="34" charset="0"/>
              </a:rPr>
              <a:t>(http://</a:t>
            </a:r>
            <a:r>
              <a:rPr lang="en-US" sz="1200" b="0" dirty="0" err="1">
                <a:cs typeface="Arial" panose="020B0604020202020204" pitchFamily="34" charset="0"/>
              </a:rPr>
              <a:t>shinycircos.ncpgr.cn</a:t>
            </a:r>
            <a:r>
              <a:rPr lang="en-US" sz="1200" b="0" dirty="0">
                <a:cs typeface="Arial" panose="020B0604020202020204" pitchFamily="34" charset="0"/>
              </a:rPr>
              <a:t>/).</a:t>
            </a:r>
          </a:p>
          <a:p>
            <a:endParaRPr lang="en-US" dirty="0"/>
          </a:p>
        </p:txBody>
      </p:sp>
      <p:sp>
        <p:nvSpPr>
          <p:cNvPr id="4" name="Slide Number Placeholder 3"/>
          <p:cNvSpPr>
            <a:spLocks noGrp="1"/>
          </p:cNvSpPr>
          <p:nvPr>
            <p:ph type="sldNum" sz="quarter" idx="5"/>
          </p:nvPr>
        </p:nvSpPr>
        <p:spPr/>
        <p:txBody>
          <a:bodyPr/>
          <a:lstStyle/>
          <a:p>
            <a:fld id="{B48C7939-703A-044F-9BB0-60F902D7EF1D}" type="slidenum">
              <a:rPr lang="en-US" smtClean="0"/>
              <a:t>1</a:t>
            </a:fld>
            <a:endParaRPr lang="en-US"/>
          </a:p>
        </p:txBody>
      </p:sp>
    </p:spTree>
    <p:extLst>
      <p:ext uri="{BB962C8B-B14F-4D97-AF65-F5344CB8AC3E}">
        <p14:creationId xmlns:p14="http://schemas.microsoft.com/office/powerpoint/2010/main" val="3937831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8760" y="6249249"/>
            <a:ext cx="17099280" cy="4312073"/>
          </a:xfrm>
        </p:spPr>
        <p:txBody>
          <a:bodyPr/>
          <a:lstStyle/>
          <a:p>
            <a:r>
              <a:rPr lang="en-US"/>
              <a:t>Click to edit Master title style</a:t>
            </a:r>
          </a:p>
        </p:txBody>
      </p:sp>
      <p:sp>
        <p:nvSpPr>
          <p:cNvPr id="3" name="Subtitle 2"/>
          <p:cNvSpPr>
            <a:spLocks noGrp="1"/>
          </p:cNvSpPr>
          <p:nvPr>
            <p:ph type="subTitle" idx="1"/>
          </p:nvPr>
        </p:nvSpPr>
        <p:spPr>
          <a:xfrm>
            <a:off x="3017520" y="11399520"/>
            <a:ext cx="14081760" cy="5140960"/>
          </a:xfrm>
        </p:spPr>
        <p:txBody>
          <a:bodyPr/>
          <a:lstStyle>
            <a:lvl1pPr marL="0" indent="0" algn="ctr">
              <a:buNone/>
              <a:defRPr>
                <a:solidFill>
                  <a:schemeClr val="tx1">
                    <a:tint val="75000"/>
                  </a:schemeClr>
                </a:solidFill>
              </a:defRPr>
            </a:lvl1pPr>
            <a:lvl2pPr marL="1463040" indent="0" algn="ctr">
              <a:buNone/>
              <a:defRPr>
                <a:solidFill>
                  <a:schemeClr val="tx1">
                    <a:tint val="75000"/>
                  </a:schemeClr>
                </a:solidFill>
              </a:defRPr>
            </a:lvl2pPr>
            <a:lvl3pPr marL="2926080" indent="0" algn="ctr">
              <a:buNone/>
              <a:defRPr>
                <a:solidFill>
                  <a:schemeClr val="tx1">
                    <a:tint val="75000"/>
                  </a:schemeClr>
                </a:solidFill>
              </a:defRPr>
            </a:lvl3pPr>
            <a:lvl4pPr marL="4389120" indent="0" algn="ctr">
              <a:buNone/>
              <a:defRPr>
                <a:solidFill>
                  <a:schemeClr val="tx1">
                    <a:tint val="75000"/>
                  </a:schemeClr>
                </a:solidFill>
              </a:defRPr>
            </a:lvl4pPr>
            <a:lvl5pPr marL="5852160" indent="0" algn="ctr">
              <a:buNone/>
              <a:defRPr>
                <a:solidFill>
                  <a:schemeClr val="tx1">
                    <a:tint val="75000"/>
                  </a:schemeClr>
                </a:solidFill>
              </a:defRPr>
            </a:lvl5pPr>
            <a:lvl6pPr marL="7315200" indent="0" algn="ctr">
              <a:buNone/>
              <a:defRPr>
                <a:solidFill>
                  <a:schemeClr val="tx1">
                    <a:tint val="75000"/>
                  </a:schemeClr>
                </a:solidFill>
              </a:defRPr>
            </a:lvl6pPr>
            <a:lvl7pPr marL="8778240" indent="0" algn="ctr">
              <a:buNone/>
              <a:defRPr>
                <a:solidFill>
                  <a:schemeClr val="tx1">
                    <a:tint val="75000"/>
                  </a:schemeClr>
                </a:solidFill>
              </a:defRPr>
            </a:lvl7pPr>
            <a:lvl8pPr marL="10241280" indent="0" algn="ctr">
              <a:buNone/>
              <a:defRPr>
                <a:solidFill>
                  <a:schemeClr val="tx1">
                    <a:tint val="75000"/>
                  </a:schemeClr>
                </a:solidFill>
              </a:defRPr>
            </a:lvl8pPr>
            <a:lvl9pPr marL="117043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CD3980-108E-454E-993F-3B2A44692302}" type="datetimeFigureOut">
              <a:rPr lang="en-US" smtClean="0"/>
              <a:t>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D7BF8-478D-412F-AF3B-E1D228878F99}" type="slidenum">
              <a:rPr lang="en-US" smtClean="0"/>
              <a:t>‹#›</a:t>
            </a:fld>
            <a:endParaRPr lang="en-US"/>
          </a:p>
        </p:txBody>
      </p:sp>
    </p:spTree>
    <p:extLst>
      <p:ext uri="{BB962C8B-B14F-4D97-AF65-F5344CB8AC3E}">
        <p14:creationId xmlns:p14="http://schemas.microsoft.com/office/powerpoint/2010/main" val="2014187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CD3980-108E-454E-993F-3B2A44692302}" type="datetimeFigureOut">
              <a:rPr lang="en-US" smtClean="0"/>
              <a:t>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D7BF8-478D-412F-AF3B-E1D228878F99}" type="slidenum">
              <a:rPr lang="en-US" smtClean="0"/>
              <a:t>‹#›</a:t>
            </a:fld>
            <a:endParaRPr lang="en-US"/>
          </a:p>
        </p:txBody>
      </p:sp>
    </p:spTree>
    <p:extLst>
      <p:ext uri="{BB962C8B-B14F-4D97-AF65-F5344CB8AC3E}">
        <p14:creationId xmlns:p14="http://schemas.microsoft.com/office/powerpoint/2010/main" val="3653516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590010" y="2360934"/>
            <a:ext cx="15387955" cy="503525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19158" y="2360934"/>
            <a:ext cx="45835570" cy="503525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CD3980-108E-454E-993F-3B2A44692302}" type="datetimeFigureOut">
              <a:rPr lang="en-US" smtClean="0"/>
              <a:t>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D7BF8-478D-412F-AF3B-E1D228878F99}" type="slidenum">
              <a:rPr lang="en-US" smtClean="0"/>
              <a:t>‹#›</a:t>
            </a:fld>
            <a:endParaRPr lang="en-US"/>
          </a:p>
        </p:txBody>
      </p:sp>
    </p:spTree>
    <p:extLst>
      <p:ext uri="{BB962C8B-B14F-4D97-AF65-F5344CB8AC3E}">
        <p14:creationId xmlns:p14="http://schemas.microsoft.com/office/powerpoint/2010/main" val="1644841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CD3980-108E-454E-993F-3B2A44692302}" type="datetimeFigureOut">
              <a:rPr lang="en-US" smtClean="0"/>
              <a:t>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D7BF8-478D-412F-AF3B-E1D228878F99}" type="slidenum">
              <a:rPr lang="en-US" smtClean="0"/>
              <a:t>‹#›</a:t>
            </a:fld>
            <a:endParaRPr lang="en-US"/>
          </a:p>
        </p:txBody>
      </p:sp>
    </p:spTree>
    <p:extLst>
      <p:ext uri="{BB962C8B-B14F-4D97-AF65-F5344CB8AC3E}">
        <p14:creationId xmlns:p14="http://schemas.microsoft.com/office/powerpoint/2010/main" val="249922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89088" y="12926908"/>
            <a:ext cx="17099280" cy="3995420"/>
          </a:xfrm>
        </p:spPr>
        <p:txBody>
          <a:bodyPr anchor="t"/>
          <a:lstStyle>
            <a:lvl1pPr algn="l">
              <a:defRPr sz="12800" b="1" cap="all"/>
            </a:lvl1pPr>
          </a:lstStyle>
          <a:p>
            <a:r>
              <a:rPr lang="en-US"/>
              <a:t>Click to edit Master title style</a:t>
            </a:r>
          </a:p>
        </p:txBody>
      </p:sp>
      <p:sp>
        <p:nvSpPr>
          <p:cNvPr id="3" name="Text Placeholder 2"/>
          <p:cNvSpPr>
            <a:spLocks noGrp="1"/>
          </p:cNvSpPr>
          <p:nvPr>
            <p:ph type="body" idx="1"/>
          </p:nvPr>
        </p:nvSpPr>
        <p:spPr>
          <a:xfrm>
            <a:off x="1589088" y="8526360"/>
            <a:ext cx="17099280" cy="4400549"/>
          </a:xfrm>
        </p:spPr>
        <p:txBody>
          <a:bodyPr anchor="b"/>
          <a:lstStyle>
            <a:lvl1pPr marL="0" indent="0">
              <a:buNone/>
              <a:defRPr sz="6400">
                <a:solidFill>
                  <a:schemeClr val="tx1">
                    <a:tint val="75000"/>
                  </a:schemeClr>
                </a:solidFill>
              </a:defRPr>
            </a:lvl1pPr>
            <a:lvl2pPr marL="1463040" indent="0">
              <a:buNone/>
              <a:defRPr sz="5800">
                <a:solidFill>
                  <a:schemeClr val="tx1">
                    <a:tint val="75000"/>
                  </a:schemeClr>
                </a:solidFill>
              </a:defRPr>
            </a:lvl2pPr>
            <a:lvl3pPr marL="2926080" indent="0">
              <a:buNone/>
              <a:defRPr sz="5100">
                <a:solidFill>
                  <a:schemeClr val="tx1">
                    <a:tint val="75000"/>
                  </a:schemeClr>
                </a:solidFill>
              </a:defRPr>
            </a:lvl3pPr>
            <a:lvl4pPr marL="4389120" indent="0">
              <a:buNone/>
              <a:defRPr sz="4500">
                <a:solidFill>
                  <a:schemeClr val="tx1">
                    <a:tint val="75000"/>
                  </a:schemeClr>
                </a:solidFill>
              </a:defRPr>
            </a:lvl4pPr>
            <a:lvl5pPr marL="5852160" indent="0">
              <a:buNone/>
              <a:defRPr sz="4500">
                <a:solidFill>
                  <a:schemeClr val="tx1">
                    <a:tint val="75000"/>
                  </a:schemeClr>
                </a:solidFill>
              </a:defRPr>
            </a:lvl5pPr>
            <a:lvl6pPr marL="7315200" indent="0">
              <a:buNone/>
              <a:defRPr sz="4500">
                <a:solidFill>
                  <a:schemeClr val="tx1">
                    <a:tint val="75000"/>
                  </a:schemeClr>
                </a:solidFill>
              </a:defRPr>
            </a:lvl6pPr>
            <a:lvl7pPr marL="8778240" indent="0">
              <a:buNone/>
              <a:defRPr sz="4500">
                <a:solidFill>
                  <a:schemeClr val="tx1">
                    <a:tint val="75000"/>
                  </a:schemeClr>
                </a:solidFill>
              </a:defRPr>
            </a:lvl7pPr>
            <a:lvl8pPr marL="10241280" indent="0">
              <a:buNone/>
              <a:defRPr sz="4500">
                <a:solidFill>
                  <a:schemeClr val="tx1">
                    <a:tint val="75000"/>
                  </a:schemeClr>
                </a:solidFill>
              </a:defRPr>
            </a:lvl8pPr>
            <a:lvl9pPr marL="11704320" indent="0">
              <a:buNone/>
              <a:defRPr sz="4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CD3980-108E-454E-993F-3B2A44692302}" type="datetimeFigureOut">
              <a:rPr lang="en-US" smtClean="0"/>
              <a:t>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D7BF8-478D-412F-AF3B-E1D228878F99}" type="slidenum">
              <a:rPr lang="en-US" smtClean="0"/>
              <a:t>‹#›</a:t>
            </a:fld>
            <a:endParaRPr lang="en-US"/>
          </a:p>
        </p:txBody>
      </p:sp>
    </p:spTree>
    <p:extLst>
      <p:ext uri="{BB962C8B-B14F-4D97-AF65-F5344CB8AC3E}">
        <p14:creationId xmlns:p14="http://schemas.microsoft.com/office/powerpoint/2010/main" val="5580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419160" y="13769765"/>
            <a:ext cx="30611762" cy="38943702"/>
          </a:xfrm>
        </p:spPr>
        <p:txBody>
          <a:bodyPr/>
          <a:lstStyle>
            <a:lvl1pPr>
              <a:defRPr sz="9000"/>
            </a:lvl1pPr>
            <a:lvl2pPr>
              <a:defRPr sz="77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366201" y="13769765"/>
            <a:ext cx="30611763" cy="38943702"/>
          </a:xfrm>
        </p:spPr>
        <p:txBody>
          <a:bodyPr/>
          <a:lstStyle>
            <a:lvl1pPr>
              <a:defRPr sz="9000"/>
            </a:lvl1pPr>
            <a:lvl2pPr>
              <a:defRPr sz="7700"/>
            </a:lvl2pPr>
            <a:lvl3pPr>
              <a:defRPr sz="6400"/>
            </a:lvl3pPr>
            <a:lvl4pPr>
              <a:defRPr sz="5800"/>
            </a:lvl4pPr>
            <a:lvl5pPr>
              <a:defRPr sz="5800"/>
            </a:lvl5pPr>
            <a:lvl6pPr>
              <a:defRPr sz="5800"/>
            </a:lvl6pPr>
            <a:lvl7pPr>
              <a:defRPr sz="5800"/>
            </a:lvl7pPr>
            <a:lvl8pPr>
              <a:defRPr sz="5800"/>
            </a:lvl8pPr>
            <a:lvl9pPr>
              <a:defRPr sz="5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CD3980-108E-454E-993F-3B2A44692302}" type="datetimeFigureOut">
              <a:rPr lang="en-US" smtClean="0"/>
              <a:t>10/4/19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D7BF8-478D-412F-AF3B-E1D228878F99}" type="slidenum">
              <a:rPr lang="en-US" smtClean="0"/>
              <a:t>‹#›</a:t>
            </a:fld>
            <a:endParaRPr lang="en-US"/>
          </a:p>
        </p:txBody>
      </p:sp>
    </p:spTree>
    <p:extLst>
      <p:ext uri="{BB962C8B-B14F-4D97-AF65-F5344CB8AC3E}">
        <p14:creationId xmlns:p14="http://schemas.microsoft.com/office/powerpoint/2010/main" val="2994086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5840" y="805605"/>
            <a:ext cx="18105120" cy="33528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05841" y="4502999"/>
            <a:ext cx="8888413" cy="1876635"/>
          </a:xfrm>
        </p:spPr>
        <p:txBody>
          <a:bodyPr anchor="b"/>
          <a:lstStyle>
            <a:lvl1pPr marL="0" indent="0">
              <a:buNone/>
              <a:defRPr sz="7700" b="1"/>
            </a:lvl1pPr>
            <a:lvl2pPr marL="1463040" indent="0">
              <a:buNone/>
              <a:defRPr sz="6400" b="1"/>
            </a:lvl2pPr>
            <a:lvl3pPr marL="2926080" indent="0">
              <a:buNone/>
              <a:defRPr sz="5800" b="1"/>
            </a:lvl3pPr>
            <a:lvl4pPr marL="4389120" indent="0">
              <a:buNone/>
              <a:defRPr sz="5100" b="1"/>
            </a:lvl4pPr>
            <a:lvl5pPr marL="5852160" indent="0">
              <a:buNone/>
              <a:defRPr sz="5100" b="1"/>
            </a:lvl5pPr>
            <a:lvl6pPr marL="7315200" indent="0">
              <a:buNone/>
              <a:defRPr sz="5100" b="1"/>
            </a:lvl6pPr>
            <a:lvl7pPr marL="8778240" indent="0">
              <a:buNone/>
              <a:defRPr sz="5100" b="1"/>
            </a:lvl7pPr>
            <a:lvl8pPr marL="10241280" indent="0">
              <a:buNone/>
              <a:defRPr sz="5100" b="1"/>
            </a:lvl8pPr>
            <a:lvl9pPr marL="11704320" indent="0">
              <a:buNone/>
              <a:defRPr sz="5100" b="1"/>
            </a:lvl9pPr>
          </a:lstStyle>
          <a:p>
            <a:pPr lvl="0"/>
            <a:r>
              <a:rPr lang="en-US"/>
              <a:t>Click to edit Master text styles</a:t>
            </a:r>
          </a:p>
        </p:txBody>
      </p:sp>
      <p:sp>
        <p:nvSpPr>
          <p:cNvPr id="4" name="Content Placeholder 3"/>
          <p:cNvSpPr>
            <a:spLocks noGrp="1"/>
          </p:cNvSpPr>
          <p:nvPr>
            <p:ph sz="half" idx="2"/>
          </p:nvPr>
        </p:nvSpPr>
        <p:spPr>
          <a:xfrm>
            <a:off x="1005841" y="6379634"/>
            <a:ext cx="8888413" cy="11590445"/>
          </a:xfrm>
        </p:spPr>
        <p:txBody>
          <a:bodyPr/>
          <a:lstStyle>
            <a:lvl1pPr>
              <a:defRPr sz="7700"/>
            </a:lvl1pPr>
            <a:lvl2pPr>
              <a:defRPr sz="6400"/>
            </a:lvl2pPr>
            <a:lvl3pPr>
              <a:defRPr sz="5800"/>
            </a:lvl3pPr>
            <a:lvl4pPr>
              <a:defRPr sz="5100"/>
            </a:lvl4pPr>
            <a:lvl5pPr>
              <a:defRPr sz="5100"/>
            </a:lvl5pPr>
            <a:lvl6pPr>
              <a:defRPr sz="5100"/>
            </a:lvl6pPr>
            <a:lvl7pPr>
              <a:defRPr sz="5100"/>
            </a:lvl7pPr>
            <a:lvl8pPr>
              <a:defRPr sz="5100"/>
            </a:lvl8pPr>
            <a:lvl9pPr>
              <a:defRPr sz="5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0219057" y="4502999"/>
            <a:ext cx="8891905" cy="1876635"/>
          </a:xfrm>
        </p:spPr>
        <p:txBody>
          <a:bodyPr anchor="b"/>
          <a:lstStyle>
            <a:lvl1pPr marL="0" indent="0">
              <a:buNone/>
              <a:defRPr sz="7700" b="1"/>
            </a:lvl1pPr>
            <a:lvl2pPr marL="1463040" indent="0">
              <a:buNone/>
              <a:defRPr sz="6400" b="1"/>
            </a:lvl2pPr>
            <a:lvl3pPr marL="2926080" indent="0">
              <a:buNone/>
              <a:defRPr sz="5800" b="1"/>
            </a:lvl3pPr>
            <a:lvl4pPr marL="4389120" indent="0">
              <a:buNone/>
              <a:defRPr sz="5100" b="1"/>
            </a:lvl4pPr>
            <a:lvl5pPr marL="5852160" indent="0">
              <a:buNone/>
              <a:defRPr sz="5100" b="1"/>
            </a:lvl5pPr>
            <a:lvl6pPr marL="7315200" indent="0">
              <a:buNone/>
              <a:defRPr sz="5100" b="1"/>
            </a:lvl6pPr>
            <a:lvl7pPr marL="8778240" indent="0">
              <a:buNone/>
              <a:defRPr sz="5100" b="1"/>
            </a:lvl7pPr>
            <a:lvl8pPr marL="10241280" indent="0">
              <a:buNone/>
              <a:defRPr sz="5100" b="1"/>
            </a:lvl8pPr>
            <a:lvl9pPr marL="11704320" indent="0">
              <a:buNone/>
              <a:defRPr sz="5100" b="1"/>
            </a:lvl9pPr>
          </a:lstStyle>
          <a:p>
            <a:pPr lvl="0"/>
            <a:r>
              <a:rPr lang="en-US"/>
              <a:t>Click to edit Master text styles</a:t>
            </a:r>
          </a:p>
        </p:txBody>
      </p:sp>
      <p:sp>
        <p:nvSpPr>
          <p:cNvPr id="6" name="Content Placeholder 5"/>
          <p:cNvSpPr>
            <a:spLocks noGrp="1"/>
          </p:cNvSpPr>
          <p:nvPr>
            <p:ph sz="quarter" idx="4"/>
          </p:nvPr>
        </p:nvSpPr>
        <p:spPr>
          <a:xfrm>
            <a:off x="10219057" y="6379634"/>
            <a:ext cx="8891905" cy="11590445"/>
          </a:xfrm>
        </p:spPr>
        <p:txBody>
          <a:bodyPr/>
          <a:lstStyle>
            <a:lvl1pPr>
              <a:defRPr sz="7700"/>
            </a:lvl1pPr>
            <a:lvl2pPr>
              <a:defRPr sz="6400"/>
            </a:lvl2pPr>
            <a:lvl3pPr>
              <a:defRPr sz="5800"/>
            </a:lvl3pPr>
            <a:lvl4pPr>
              <a:defRPr sz="5100"/>
            </a:lvl4pPr>
            <a:lvl5pPr>
              <a:defRPr sz="5100"/>
            </a:lvl5pPr>
            <a:lvl6pPr>
              <a:defRPr sz="5100"/>
            </a:lvl6pPr>
            <a:lvl7pPr>
              <a:defRPr sz="5100"/>
            </a:lvl7pPr>
            <a:lvl8pPr>
              <a:defRPr sz="5100"/>
            </a:lvl8pPr>
            <a:lvl9pPr>
              <a:defRPr sz="5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CD3980-108E-454E-993F-3B2A44692302}" type="datetimeFigureOut">
              <a:rPr lang="en-US" smtClean="0"/>
              <a:t>10/4/19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7D7BF8-478D-412F-AF3B-E1D228878F99}" type="slidenum">
              <a:rPr lang="en-US" smtClean="0"/>
              <a:t>‹#›</a:t>
            </a:fld>
            <a:endParaRPr lang="en-US"/>
          </a:p>
        </p:txBody>
      </p:sp>
    </p:spTree>
    <p:extLst>
      <p:ext uri="{BB962C8B-B14F-4D97-AF65-F5344CB8AC3E}">
        <p14:creationId xmlns:p14="http://schemas.microsoft.com/office/powerpoint/2010/main" val="4087286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CD3980-108E-454E-993F-3B2A44692302}" type="datetimeFigureOut">
              <a:rPr lang="en-US" smtClean="0"/>
              <a:t>10/4/19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7D7BF8-478D-412F-AF3B-E1D228878F99}" type="slidenum">
              <a:rPr lang="en-US" smtClean="0"/>
              <a:t>‹#›</a:t>
            </a:fld>
            <a:endParaRPr lang="en-US"/>
          </a:p>
        </p:txBody>
      </p:sp>
    </p:spTree>
    <p:extLst>
      <p:ext uri="{BB962C8B-B14F-4D97-AF65-F5344CB8AC3E}">
        <p14:creationId xmlns:p14="http://schemas.microsoft.com/office/powerpoint/2010/main" val="3176275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CD3980-108E-454E-993F-3B2A44692302}" type="datetimeFigureOut">
              <a:rPr lang="en-US" smtClean="0"/>
              <a:t>10/4/19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7D7BF8-478D-412F-AF3B-E1D228878F99}" type="slidenum">
              <a:rPr lang="en-US" smtClean="0"/>
              <a:t>‹#›</a:t>
            </a:fld>
            <a:endParaRPr lang="en-US"/>
          </a:p>
        </p:txBody>
      </p:sp>
    </p:spTree>
    <p:extLst>
      <p:ext uri="{BB962C8B-B14F-4D97-AF65-F5344CB8AC3E}">
        <p14:creationId xmlns:p14="http://schemas.microsoft.com/office/powerpoint/2010/main" val="2033244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5842" y="800947"/>
            <a:ext cx="6618288" cy="3408680"/>
          </a:xfrm>
        </p:spPr>
        <p:txBody>
          <a:bodyPr anchor="b"/>
          <a:lstStyle>
            <a:lvl1pPr algn="l">
              <a:defRPr sz="6400" b="1"/>
            </a:lvl1pPr>
          </a:lstStyle>
          <a:p>
            <a:r>
              <a:rPr lang="en-US"/>
              <a:t>Click to edit Master title style</a:t>
            </a:r>
          </a:p>
        </p:txBody>
      </p:sp>
      <p:sp>
        <p:nvSpPr>
          <p:cNvPr id="3" name="Content Placeholder 2"/>
          <p:cNvSpPr>
            <a:spLocks noGrp="1"/>
          </p:cNvSpPr>
          <p:nvPr>
            <p:ph idx="1"/>
          </p:nvPr>
        </p:nvSpPr>
        <p:spPr>
          <a:xfrm>
            <a:off x="7865110" y="800949"/>
            <a:ext cx="11245850" cy="17169131"/>
          </a:xfrm>
        </p:spPr>
        <p:txBody>
          <a:bodyPr/>
          <a:lstStyle>
            <a:lvl1pPr>
              <a:defRPr sz="10200"/>
            </a:lvl1pPr>
            <a:lvl2pPr>
              <a:defRPr sz="9000"/>
            </a:lvl2pPr>
            <a:lvl3pPr>
              <a:defRPr sz="77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5842" y="4209629"/>
            <a:ext cx="6618288" cy="13760451"/>
          </a:xfrm>
        </p:spPr>
        <p:txBody>
          <a:bodyPr/>
          <a:lstStyle>
            <a:lvl1pPr marL="0" indent="0">
              <a:buNone/>
              <a:defRPr sz="4500"/>
            </a:lvl1pPr>
            <a:lvl2pPr marL="1463040" indent="0">
              <a:buNone/>
              <a:defRPr sz="3800"/>
            </a:lvl2pPr>
            <a:lvl3pPr marL="2926080" indent="0">
              <a:buNone/>
              <a:defRPr sz="3200"/>
            </a:lvl3pPr>
            <a:lvl4pPr marL="4389120" indent="0">
              <a:buNone/>
              <a:defRPr sz="2900"/>
            </a:lvl4pPr>
            <a:lvl5pPr marL="5852160" indent="0">
              <a:buNone/>
              <a:defRPr sz="2900"/>
            </a:lvl5pPr>
            <a:lvl6pPr marL="7315200" indent="0">
              <a:buNone/>
              <a:defRPr sz="2900"/>
            </a:lvl6pPr>
            <a:lvl7pPr marL="8778240" indent="0">
              <a:buNone/>
              <a:defRPr sz="2900"/>
            </a:lvl7pPr>
            <a:lvl8pPr marL="10241280" indent="0">
              <a:buNone/>
              <a:defRPr sz="2900"/>
            </a:lvl8pPr>
            <a:lvl9pPr marL="11704320" indent="0">
              <a:buNone/>
              <a:defRPr sz="2900"/>
            </a:lvl9pPr>
          </a:lstStyle>
          <a:p>
            <a:pPr lvl="0"/>
            <a:r>
              <a:rPr lang="en-US"/>
              <a:t>Click to edit Master text styles</a:t>
            </a:r>
          </a:p>
        </p:txBody>
      </p:sp>
      <p:sp>
        <p:nvSpPr>
          <p:cNvPr id="5" name="Date Placeholder 4"/>
          <p:cNvSpPr>
            <a:spLocks noGrp="1"/>
          </p:cNvSpPr>
          <p:nvPr>
            <p:ph type="dt" sz="half" idx="10"/>
          </p:nvPr>
        </p:nvSpPr>
        <p:spPr/>
        <p:txBody>
          <a:bodyPr/>
          <a:lstStyle/>
          <a:p>
            <a:fld id="{27CD3980-108E-454E-993F-3B2A44692302}" type="datetimeFigureOut">
              <a:rPr lang="en-US" smtClean="0"/>
              <a:t>10/4/19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D7BF8-478D-412F-AF3B-E1D228878F99}" type="slidenum">
              <a:rPr lang="en-US" smtClean="0"/>
              <a:t>‹#›</a:t>
            </a:fld>
            <a:endParaRPr lang="en-US"/>
          </a:p>
        </p:txBody>
      </p:sp>
    </p:spTree>
    <p:extLst>
      <p:ext uri="{BB962C8B-B14F-4D97-AF65-F5344CB8AC3E}">
        <p14:creationId xmlns:p14="http://schemas.microsoft.com/office/powerpoint/2010/main" val="2540310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43033" y="14081761"/>
            <a:ext cx="12070080" cy="1662431"/>
          </a:xfrm>
        </p:spPr>
        <p:txBody>
          <a:bodyPr anchor="b"/>
          <a:lstStyle>
            <a:lvl1pPr algn="l">
              <a:defRPr sz="6400" b="1"/>
            </a:lvl1pPr>
          </a:lstStyle>
          <a:p>
            <a:r>
              <a:rPr lang="en-US"/>
              <a:t>Click to edit Master title style</a:t>
            </a:r>
          </a:p>
        </p:txBody>
      </p:sp>
      <p:sp>
        <p:nvSpPr>
          <p:cNvPr id="3" name="Picture Placeholder 2"/>
          <p:cNvSpPr>
            <a:spLocks noGrp="1"/>
          </p:cNvSpPr>
          <p:nvPr>
            <p:ph type="pic" idx="1"/>
          </p:nvPr>
        </p:nvSpPr>
        <p:spPr>
          <a:xfrm>
            <a:off x="3943033" y="1797473"/>
            <a:ext cx="12070080" cy="12070080"/>
          </a:xfrm>
        </p:spPr>
        <p:txBody>
          <a:bodyPr/>
          <a:lstStyle>
            <a:lvl1pPr marL="0" indent="0">
              <a:buNone/>
              <a:defRPr sz="10200"/>
            </a:lvl1pPr>
            <a:lvl2pPr marL="1463040" indent="0">
              <a:buNone/>
              <a:defRPr sz="9000"/>
            </a:lvl2pPr>
            <a:lvl3pPr marL="2926080" indent="0">
              <a:buNone/>
              <a:defRPr sz="770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endParaRPr lang="en-US"/>
          </a:p>
        </p:txBody>
      </p:sp>
      <p:sp>
        <p:nvSpPr>
          <p:cNvPr id="4" name="Text Placeholder 3"/>
          <p:cNvSpPr>
            <a:spLocks noGrp="1"/>
          </p:cNvSpPr>
          <p:nvPr>
            <p:ph type="body" sz="half" idx="2"/>
          </p:nvPr>
        </p:nvSpPr>
        <p:spPr>
          <a:xfrm>
            <a:off x="3943033" y="15744192"/>
            <a:ext cx="12070080" cy="2360929"/>
          </a:xfrm>
        </p:spPr>
        <p:txBody>
          <a:bodyPr/>
          <a:lstStyle>
            <a:lvl1pPr marL="0" indent="0">
              <a:buNone/>
              <a:defRPr sz="4500"/>
            </a:lvl1pPr>
            <a:lvl2pPr marL="1463040" indent="0">
              <a:buNone/>
              <a:defRPr sz="3800"/>
            </a:lvl2pPr>
            <a:lvl3pPr marL="2926080" indent="0">
              <a:buNone/>
              <a:defRPr sz="3200"/>
            </a:lvl3pPr>
            <a:lvl4pPr marL="4389120" indent="0">
              <a:buNone/>
              <a:defRPr sz="2900"/>
            </a:lvl4pPr>
            <a:lvl5pPr marL="5852160" indent="0">
              <a:buNone/>
              <a:defRPr sz="2900"/>
            </a:lvl5pPr>
            <a:lvl6pPr marL="7315200" indent="0">
              <a:buNone/>
              <a:defRPr sz="2900"/>
            </a:lvl6pPr>
            <a:lvl7pPr marL="8778240" indent="0">
              <a:buNone/>
              <a:defRPr sz="2900"/>
            </a:lvl7pPr>
            <a:lvl8pPr marL="10241280" indent="0">
              <a:buNone/>
              <a:defRPr sz="2900"/>
            </a:lvl8pPr>
            <a:lvl9pPr marL="11704320" indent="0">
              <a:buNone/>
              <a:defRPr sz="2900"/>
            </a:lvl9pPr>
          </a:lstStyle>
          <a:p>
            <a:pPr lvl="0"/>
            <a:r>
              <a:rPr lang="en-US"/>
              <a:t>Click to edit Master text styles</a:t>
            </a:r>
          </a:p>
        </p:txBody>
      </p:sp>
      <p:sp>
        <p:nvSpPr>
          <p:cNvPr id="5" name="Date Placeholder 4"/>
          <p:cNvSpPr>
            <a:spLocks noGrp="1"/>
          </p:cNvSpPr>
          <p:nvPr>
            <p:ph type="dt" sz="half" idx="10"/>
          </p:nvPr>
        </p:nvSpPr>
        <p:spPr/>
        <p:txBody>
          <a:bodyPr/>
          <a:lstStyle/>
          <a:p>
            <a:fld id="{27CD3980-108E-454E-993F-3B2A44692302}" type="datetimeFigureOut">
              <a:rPr lang="en-US" smtClean="0"/>
              <a:t>10/4/19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D7BF8-478D-412F-AF3B-E1D228878F99}" type="slidenum">
              <a:rPr lang="en-US" smtClean="0"/>
              <a:t>‹#›</a:t>
            </a:fld>
            <a:endParaRPr lang="en-US"/>
          </a:p>
        </p:txBody>
      </p:sp>
    </p:spTree>
    <p:extLst>
      <p:ext uri="{BB962C8B-B14F-4D97-AF65-F5344CB8AC3E}">
        <p14:creationId xmlns:p14="http://schemas.microsoft.com/office/powerpoint/2010/main" val="1221497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805605"/>
            <a:ext cx="18105120" cy="3352800"/>
          </a:xfrm>
          <a:prstGeom prst="rect">
            <a:avLst/>
          </a:prstGeom>
        </p:spPr>
        <p:txBody>
          <a:bodyPr vert="horz" lIns="292608" tIns="146304" rIns="292608" bIns="146304" rtlCol="0" anchor="ctr">
            <a:normAutofit/>
          </a:bodyPr>
          <a:lstStyle/>
          <a:p>
            <a:r>
              <a:rPr lang="en-US"/>
              <a:t>Click to edit Master title style</a:t>
            </a:r>
          </a:p>
        </p:txBody>
      </p:sp>
      <p:sp>
        <p:nvSpPr>
          <p:cNvPr id="3" name="Text Placeholder 2"/>
          <p:cNvSpPr>
            <a:spLocks noGrp="1"/>
          </p:cNvSpPr>
          <p:nvPr>
            <p:ph type="body" idx="1"/>
          </p:nvPr>
        </p:nvSpPr>
        <p:spPr>
          <a:xfrm>
            <a:off x="1005840" y="4693922"/>
            <a:ext cx="18105120" cy="13276158"/>
          </a:xfrm>
          <a:prstGeom prst="rect">
            <a:avLst/>
          </a:prstGeom>
        </p:spPr>
        <p:txBody>
          <a:bodyPr vert="horz" lIns="292608" tIns="146304" rIns="292608" bIns="14630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05840" y="18645296"/>
            <a:ext cx="4693920" cy="1071033"/>
          </a:xfrm>
          <a:prstGeom prst="rect">
            <a:avLst/>
          </a:prstGeom>
        </p:spPr>
        <p:txBody>
          <a:bodyPr vert="horz" lIns="292608" tIns="146304" rIns="292608" bIns="146304" rtlCol="0" anchor="ctr"/>
          <a:lstStyle>
            <a:lvl1pPr algn="l">
              <a:defRPr sz="3800">
                <a:solidFill>
                  <a:schemeClr val="tx1">
                    <a:tint val="75000"/>
                  </a:schemeClr>
                </a:solidFill>
              </a:defRPr>
            </a:lvl1pPr>
          </a:lstStyle>
          <a:p>
            <a:fld id="{27CD3980-108E-454E-993F-3B2A44692302}" type="datetimeFigureOut">
              <a:rPr lang="en-US" smtClean="0"/>
              <a:t>10/4/19</a:t>
            </a:fld>
            <a:endParaRPr lang="en-US"/>
          </a:p>
        </p:txBody>
      </p:sp>
      <p:sp>
        <p:nvSpPr>
          <p:cNvPr id="5" name="Footer Placeholder 4"/>
          <p:cNvSpPr>
            <a:spLocks noGrp="1"/>
          </p:cNvSpPr>
          <p:nvPr>
            <p:ph type="ftr" sz="quarter" idx="3"/>
          </p:nvPr>
        </p:nvSpPr>
        <p:spPr>
          <a:xfrm>
            <a:off x="6873240" y="18645296"/>
            <a:ext cx="6370320" cy="1071033"/>
          </a:xfrm>
          <a:prstGeom prst="rect">
            <a:avLst/>
          </a:prstGeom>
        </p:spPr>
        <p:txBody>
          <a:bodyPr vert="horz" lIns="292608" tIns="146304" rIns="292608" bIns="146304" rtlCol="0" anchor="ctr"/>
          <a:lstStyle>
            <a:lvl1pPr algn="ctr">
              <a:defRPr sz="3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4417040" y="18645296"/>
            <a:ext cx="4693920" cy="1071033"/>
          </a:xfrm>
          <a:prstGeom prst="rect">
            <a:avLst/>
          </a:prstGeom>
        </p:spPr>
        <p:txBody>
          <a:bodyPr vert="horz" lIns="292608" tIns="146304" rIns="292608" bIns="146304" rtlCol="0" anchor="ctr"/>
          <a:lstStyle>
            <a:lvl1pPr algn="r">
              <a:defRPr sz="3800">
                <a:solidFill>
                  <a:schemeClr val="tx1">
                    <a:tint val="75000"/>
                  </a:schemeClr>
                </a:solidFill>
              </a:defRPr>
            </a:lvl1pPr>
          </a:lstStyle>
          <a:p>
            <a:fld id="{107D7BF8-478D-412F-AF3B-E1D228878F99}" type="slidenum">
              <a:rPr lang="en-US" smtClean="0"/>
              <a:t>‹#›</a:t>
            </a:fld>
            <a:endParaRPr lang="en-US"/>
          </a:p>
        </p:txBody>
      </p:sp>
    </p:spTree>
    <p:extLst>
      <p:ext uri="{BB962C8B-B14F-4D97-AF65-F5344CB8AC3E}">
        <p14:creationId xmlns:p14="http://schemas.microsoft.com/office/powerpoint/2010/main" val="2117223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926080" rtl="0" eaLnBrk="1" latinLnBrk="0" hangingPunct="1">
        <a:spcBef>
          <a:spcPct val="0"/>
        </a:spcBef>
        <a:buNone/>
        <a:defRPr sz="14100" kern="1200">
          <a:solidFill>
            <a:schemeClr val="tx1"/>
          </a:solidFill>
          <a:latin typeface="+mj-lt"/>
          <a:ea typeface="+mj-ea"/>
          <a:cs typeface="+mj-cs"/>
        </a:defRPr>
      </a:lvl1pPr>
    </p:titleStyle>
    <p:bodyStyle>
      <a:lvl1pPr marL="1097280" indent="-1097280" algn="l" defTabSz="2926080" rtl="0" eaLnBrk="1" latinLnBrk="0" hangingPunct="1">
        <a:spcBef>
          <a:spcPct val="20000"/>
        </a:spcBef>
        <a:buFont typeface="Arial" panose="020B0604020202020204" pitchFamily="34" charset="0"/>
        <a:buChar char="•"/>
        <a:defRPr sz="10200" kern="1200">
          <a:solidFill>
            <a:schemeClr val="tx1"/>
          </a:solidFill>
          <a:latin typeface="+mn-lt"/>
          <a:ea typeface="+mn-ea"/>
          <a:cs typeface="+mn-cs"/>
        </a:defRPr>
      </a:lvl1pPr>
      <a:lvl2pPr marL="2377440" indent="-914400" algn="l" defTabSz="2926080" rtl="0" eaLnBrk="1" latinLnBrk="0" hangingPunct="1">
        <a:spcBef>
          <a:spcPct val="20000"/>
        </a:spcBef>
        <a:buFont typeface="Arial" panose="020B0604020202020204" pitchFamily="34" charset="0"/>
        <a:buChar char="–"/>
        <a:defRPr sz="9000" kern="1200">
          <a:solidFill>
            <a:schemeClr val="tx1"/>
          </a:solidFill>
          <a:latin typeface="+mn-lt"/>
          <a:ea typeface="+mn-ea"/>
          <a:cs typeface="+mn-cs"/>
        </a:defRPr>
      </a:lvl2pPr>
      <a:lvl3pPr marL="3657600" indent="-731520" algn="l" defTabSz="29260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3pPr>
      <a:lvl4pPr marL="5120640" indent="-731520" algn="l" defTabSz="2926080"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4pPr>
      <a:lvl5pPr marL="6583680" indent="-731520" algn="l" defTabSz="2926080"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5pPr>
      <a:lvl6pPr marL="8046720" indent="-731520" algn="l" defTabSz="2926080"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6pPr>
      <a:lvl7pPr marL="9509760" indent="-731520" algn="l" defTabSz="2926080"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7pPr>
      <a:lvl8pPr marL="10972800" indent="-731520" algn="l" defTabSz="2926080"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8pPr>
      <a:lvl9pPr marL="12435840" indent="-731520" algn="l" defTabSz="2926080"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9pPr>
    </p:bodyStyle>
    <p:otherStyle>
      <a:defPPr>
        <a:defRPr lang="en-US"/>
      </a:defPPr>
      <a:lvl1pPr marL="0" algn="l" defTabSz="2926080" rtl="0" eaLnBrk="1" latinLnBrk="0" hangingPunct="1">
        <a:defRPr sz="5800" kern="1200">
          <a:solidFill>
            <a:schemeClr val="tx1"/>
          </a:solidFill>
          <a:latin typeface="+mn-lt"/>
          <a:ea typeface="+mn-ea"/>
          <a:cs typeface="+mn-cs"/>
        </a:defRPr>
      </a:lvl1pPr>
      <a:lvl2pPr marL="1463040" algn="l" defTabSz="2926080" rtl="0" eaLnBrk="1" latinLnBrk="0" hangingPunct="1">
        <a:defRPr sz="5800" kern="1200">
          <a:solidFill>
            <a:schemeClr val="tx1"/>
          </a:solidFill>
          <a:latin typeface="+mn-lt"/>
          <a:ea typeface="+mn-ea"/>
          <a:cs typeface="+mn-cs"/>
        </a:defRPr>
      </a:lvl2pPr>
      <a:lvl3pPr marL="2926080" algn="l" defTabSz="2926080" rtl="0" eaLnBrk="1" latinLnBrk="0" hangingPunct="1">
        <a:defRPr sz="5800" kern="1200">
          <a:solidFill>
            <a:schemeClr val="tx1"/>
          </a:solidFill>
          <a:latin typeface="+mn-lt"/>
          <a:ea typeface="+mn-ea"/>
          <a:cs typeface="+mn-cs"/>
        </a:defRPr>
      </a:lvl3pPr>
      <a:lvl4pPr marL="4389120" algn="l" defTabSz="2926080" rtl="0" eaLnBrk="1" latinLnBrk="0" hangingPunct="1">
        <a:defRPr sz="5800" kern="1200">
          <a:solidFill>
            <a:schemeClr val="tx1"/>
          </a:solidFill>
          <a:latin typeface="+mn-lt"/>
          <a:ea typeface="+mn-ea"/>
          <a:cs typeface="+mn-cs"/>
        </a:defRPr>
      </a:lvl4pPr>
      <a:lvl5pPr marL="5852160" algn="l" defTabSz="2926080" rtl="0" eaLnBrk="1" latinLnBrk="0" hangingPunct="1">
        <a:defRPr sz="5800" kern="1200">
          <a:solidFill>
            <a:schemeClr val="tx1"/>
          </a:solidFill>
          <a:latin typeface="+mn-lt"/>
          <a:ea typeface="+mn-ea"/>
          <a:cs typeface="+mn-cs"/>
        </a:defRPr>
      </a:lvl5pPr>
      <a:lvl6pPr marL="7315200" algn="l" defTabSz="2926080" rtl="0" eaLnBrk="1" latinLnBrk="0" hangingPunct="1">
        <a:defRPr sz="5800" kern="1200">
          <a:solidFill>
            <a:schemeClr val="tx1"/>
          </a:solidFill>
          <a:latin typeface="+mn-lt"/>
          <a:ea typeface="+mn-ea"/>
          <a:cs typeface="+mn-cs"/>
        </a:defRPr>
      </a:lvl6pPr>
      <a:lvl7pPr marL="8778240" algn="l" defTabSz="2926080" rtl="0" eaLnBrk="1" latinLnBrk="0" hangingPunct="1">
        <a:defRPr sz="5800" kern="1200">
          <a:solidFill>
            <a:schemeClr val="tx1"/>
          </a:solidFill>
          <a:latin typeface="+mn-lt"/>
          <a:ea typeface="+mn-ea"/>
          <a:cs typeface="+mn-cs"/>
        </a:defRPr>
      </a:lvl7pPr>
      <a:lvl8pPr marL="10241280" algn="l" defTabSz="2926080" rtl="0" eaLnBrk="1" latinLnBrk="0" hangingPunct="1">
        <a:defRPr sz="5800" kern="1200">
          <a:solidFill>
            <a:schemeClr val="tx1"/>
          </a:solidFill>
          <a:latin typeface="+mn-lt"/>
          <a:ea typeface="+mn-ea"/>
          <a:cs typeface="+mn-cs"/>
        </a:defRPr>
      </a:lvl8pPr>
      <a:lvl9pPr marL="11704320" algn="l" defTabSz="2926080" rtl="0" eaLnBrk="1" latinLnBrk="0" hangingPunct="1">
        <a:defRPr sz="5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1.wmf"/><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wmf"/><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idx="1"/>
          </p:nvPr>
        </p:nvSpPr>
        <p:spPr>
          <a:xfrm>
            <a:off x="389782" y="310896"/>
            <a:ext cx="19337232" cy="1077637"/>
          </a:xfrm>
          <a:noFill/>
        </p:spPr>
        <p:txBody>
          <a:bodyPr lIns="0" tIns="0" rIns="0" bIns="0" anchor="ctr">
            <a:noAutofit/>
          </a:bodyPr>
          <a:lstStyle/>
          <a:p>
            <a:pPr algn="ctr"/>
            <a:r>
              <a:rPr lang="en-US" sz="4400" dirty="0">
                <a:solidFill>
                  <a:srgbClr val="296B7F"/>
                </a:solidFill>
                <a:cs typeface="Arial" panose="020B0604020202020204" pitchFamily="34" charset="0"/>
              </a:rPr>
              <a:t>VDAP – Viral </a:t>
            </a:r>
            <a:r>
              <a:rPr lang="en-US" sz="4400" i="1" dirty="0">
                <a:solidFill>
                  <a:srgbClr val="296B7F"/>
                </a:solidFill>
                <a:cs typeface="Arial" panose="020B0604020202020204" pitchFamily="34" charset="0"/>
              </a:rPr>
              <a:t>de novo</a:t>
            </a:r>
            <a:r>
              <a:rPr lang="en-US" sz="4400" dirty="0">
                <a:solidFill>
                  <a:srgbClr val="296B7F"/>
                </a:solidFill>
                <a:cs typeface="Arial" panose="020B0604020202020204" pitchFamily="34" charset="0"/>
              </a:rPr>
              <a:t> Assembly, Variant Discovery and Annotation Pipeline</a:t>
            </a:r>
            <a:endParaRPr lang="en-US" sz="4400" b="1" dirty="0">
              <a:solidFill>
                <a:srgbClr val="296B7F"/>
              </a:solidFill>
              <a:cs typeface="Arial" panose="020B0604020202020204" pitchFamily="34" charset="0"/>
            </a:endParaRPr>
          </a:p>
        </p:txBody>
      </p:sp>
      <p:sp>
        <p:nvSpPr>
          <p:cNvPr id="7" name="Text Placeholder 6" descr="Placeholder Text Box" title="Placeholder Text Box"/>
          <p:cNvSpPr>
            <a:spLocks noGrp="1"/>
          </p:cNvSpPr>
          <p:nvPr>
            <p:ph type="body" sz="quarter" idx="3"/>
          </p:nvPr>
        </p:nvSpPr>
        <p:spPr>
          <a:xfrm>
            <a:off x="405772" y="4910668"/>
            <a:ext cx="6263640" cy="14651796"/>
          </a:xfrm>
          <a:solidFill>
            <a:schemeClr val="bg1">
              <a:lumMod val="95000"/>
            </a:schemeClr>
          </a:solidFill>
          <a:effectLst>
            <a:outerShdw blurRad="50800" dist="38100" dir="2700000" algn="tl" rotWithShape="0">
              <a:prstClr val="black">
                <a:alpha val="40000"/>
              </a:prstClr>
            </a:outerShdw>
          </a:effectLst>
        </p:spPr>
        <p:txBody>
          <a:bodyPr lIns="228600" tIns="228600" rIns="228600" bIns="228600" anchor="t">
            <a:noAutofit/>
          </a:bodyPr>
          <a:lstStyle/>
          <a:p>
            <a:pPr algn="just"/>
            <a:r>
              <a:rPr lang="en-US" sz="3200" dirty="0">
                <a:solidFill>
                  <a:srgbClr val="296B7F"/>
                </a:solidFill>
                <a:cs typeface="Arial" panose="020B0604020202020204" pitchFamily="34" charset="0"/>
              </a:rPr>
              <a:t>Introduction</a:t>
            </a:r>
          </a:p>
          <a:p>
            <a:pPr marL="182880" indent="-182880" algn="just">
              <a:spcBef>
                <a:spcPts val="500"/>
              </a:spcBef>
              <a:spcAft>
                <a:spcPts val="500"/>
              </a:spcAft>
              <a:buFont typeface="Arial" panose="020B0604020202020204" pitchFamily="34" charset="0"/>
              <a:buChar char="•"/>
            </a:pPr>
            <a:r>
              <a:rPr lang="en-US" sz="2000" b="0" dirty="0">
                <a:cs typeface="Arial" panose="020B0604020202020204" pitchFamily="34" charset="0"/>
              </a:rPr>
              <a:t>Whole genome sequence analysis of </a:t>
            </a:r>
            <a:r>
              <a:rPr lang="en-US" sz="2000" b="0" dirty="0" err="1">
                <a:cs typeface="Arial" panose="020B0604020202020204" pitchFamily="34" charset="0"/>
              </a:rPr>
              <a:t>γ</a:t>
            </a:r>
            <a:r>
              <a:rPr lang="en-US" sz="2000" b="0" dirty="0">
                <a:cs typeface="Arial" panose="020B0604020202020204" pitchFamily="34" charset="0"/>
              </a:rPr>
              <a:t>-herpesviruses is a relatively new discipline.</a:t>
            </a:r>
          </a:p>
          <a:p>
            <a:pPr marL="182880" indent="-182880" algn="just">
              <a:spcBef>
                <a:spcPts val="500"/>
              </a:spcBef>
              <a:spcAft>
                <a:spcPts val="500"/>
              </a:spcAft>
              <a:buFont typeface="Arial" panose="020B0604020202020204" pitchFamily="34" charset="0"/>
              <a:buChar char="•"/>
            </a:pPr>
            <a:r>
              <a:rPr lang="en-US" sz="2000" b="0" dirty="0">
                <a:cs typeface="Arial" panose="020B0604020202020204" pitchFamily="34" charset="0"/>
              </a:rPr>
              <a:t>Despite the role these viruses play in the pathogenesis of numerous malignancies, very few advances into the classification of isolates and identification of genetic determinants of viral pathogenesis have been made.</a:t>
            </a:r>
          </a:p>
          <a:p>
            <a:pPr marL="182880" indent="-182880" algn="just">
              <a:spcBef>
                <a:spcPts val="500"/>
              </a:spcBef>
              <a:spcAft>
                <a:spcPts val="500"/>
              </a:spcAft>
              <a:buFont typeface="Arial" panose="020B0604020202020204" pitchFamily="34" charset="0"/>
              <a:buChar char="•"/>
            </a:pPr>
            <a:r>
              <a:rPr lang="en-US" sz="2000" b="0" dirty="0"/>
              <a:t>The genomes of </a:t>
            </a:r>
            <a:r>
              <a:rPr lang="en-US" sz="2000" b="0" dirty="0" err="1">
                <a:cs typeface="Arial" panose="020B0604020202020204" pitchFamily="34" charset="0"/>
              </a:rPr>
              <a:t>γ</a:t>
            </a:r>
            <a:r>
              <a:rPr lang="en-US" sz="2000" b="0" dirty="0">
                <a:cs typeface="Arial" panose="020B0604020202020204" pitchFamily="34" charset="0"/>
              </a:rPr>
              <a:t>-herpesviruses are</a:t>
            </a:r>
            <a:r>
              <a:rPr lang="en-US" sz="2000" b="0" dirty="0"/>
              <a:t> relatively big (Fig.1). They have also acquired parts of the human genetic code, adding to the complexity of their analysis.</a:t>
            </a:r>
          </a:p>
          <a:p>
            <a:pPr marL="182880" indent="-182880" algn="just">
              <a:spcBef>
                <a:spcPts val="500"/>
              </a:spcBef>
              <a:spcAft>
                <a:spcPts val="500"/>
              </a:spcAft>
              <a:buFont typeface="Arial" panose="020B0604020202020204" pitchFamily="34" charset="0"/>
              <a:buChar char="•"/>
            </a:pPr>
            <a:r>
              <a:rPr lang="en-US" sz="2000" b="0" dirty="0"/>
              <a:t>Further, the extent of recombination is poorly understood as the number and diversity of genomes available are limited.</a:t>
            </a:r>
          </a:p>
          <a:p>
            <a:pPr marL="182880" indent="-182880" algn="just">
              <a:spcBef>
                <a:spcPts val="500"/>
              </a:spcBef>
              <a:spcAft>
                <a:spcPts val="500"/>
              </a:spcAft>
              <a:buFont typeface="Arial" panose="020B0604020202020204" pitchFamily="34" charset="0"/>
              <a:buChar char="•"/>
            </a:pPr>
            <a:r>
              <a:rPr lang="en-US" sz="2000" b="0" dirty="0">
                <a:cs typeface="Arial" panose="020B0604020202020204" pitchFamily="34" charset="0"/>
              </a:rPr>
              <a:t>We have developed a pipeline for the comparative analysis of herpesvirus genomes with the aim of providing researchers without advanced programming skills or resources to generate data that allows the comparative analysis of these genomes across studies.</a:t>
            </a:r>
          </a:p>
          <a:p>
            <a:pPr marL="182880" indent="-182880" algn="just">
              <a:spcBef>
                <a:spcPts val="500"/>
              </a:spcBef>
              <a:spcAft>
                <a:spcPts val="500"/>
              </a:spcAft>
              <a:buFont typeface="Arial" panose="020B0604020202020204" pitchFamily="34" charset="0"/>
              <a:buChar char="•"/>
            </a:pPr>
            <a:endParaRPr lang="en-US" sz="2000" b="0" dirty="0">
              <a:cs typeface="Arial" panose="020B0604020202020204" pitchFamily="34" charset="0"/>
            </a:endParaRPr>
          </a:p>
          <a:p>
            <a:pPr algn="just"/>
            <a:endParaRPr lang="en-US" sz="2000" i="1" dirty="0">
              <a:cs typeface="Arial" panose="020B0604020202020204" pitchFamily="34" charset="0"/>
            </a:endParaRPr>
          </a:p>
          <a:p>
            <a:pPr algn="just"/>
            <a:endParaRPr lang="en-US" sz="2000" i="1" dirty="0">
              <a:cs typeface="Arial" panose="020B0604020202020204" pitchFamily="34" charset="0"/>
            </a:endParaRPr>
          </a:p>
          <a:p>
            <a:pPr algn="just"/>
            <a:endParaRPr lang="en-US" sz="2000" i="1" dirty="0">
              <a:cs typeface="Arial" panose="020B0604020202020204" pitchFamily="34" charset="0"/>
            </a:endParaRPr>
          </a:p>
          <a:p>
            <a:pPr algn="just"/>
            <a:endParaRPr lang="en-US" sz="2000" i="1" dirty="0">
              <a:cs typeface="Arial" panose="020B0604020202020204" pitchFamily="34" charset="0"/>
            </a:endParaRPr>
          </a:p>
          <a:p>
            <a:pPr algn="just"/>
            <a:endParaRPr lang="en-US" sz="2000" i="1" dirty="0">
              <a:cs typeface="Arial" panose="020B0604020202020204" pitchFamily="34" charset="0"/>
            </a:endParaRPr>
          </a:p>
          <a:p>
            <a:pPr algn="just">
              <a:lnSpc>
                <a:spcPct val="150000"/>
              </a:lnSpc>
            </a:pPr>
            <a:endParaRPr lang="en-US" sz="1400" i="1" dirty="0">
              <a:cs typeface="Arial" panose="020B0604020202020204" pitchFamily="34" charset="0"/>
            </a:endParaRPr>
          </a:p>
          <a:p>
            <a:pPr algn="just">
              <a:spcBef>
                <a:spcPts val="0"/>
              </a:spcBef>
            </a:pPr>
            <a:r>
              <a:rPr lang="en-US" sz="1400" i="1" dirty="0">
                <a:cs typeface="Arial" panose="020B0604020202020204" pitchFamily="34" charset="0"/>
              </a:rPr>
              <a:t>This project was part of the May 2019 NCBI hackathon, led by </a:t>
            </a:r>
            <a:r>
              <a:rPr lang="en-US" sz="1400" i="1" dirty="0" err="1">
                <a:cs typeface="Arial" panose="020B0604020202020204" pitchFamily="34" charset="0"/>
              </a:rPr>
              <a:t>Allissa</a:t>
            </a:r>
            <a:r>
              <a:rPr lang="en-US" sz="1400" i="1" dirty="0">
                <a:cs typeface="Arial" panose="020B0604020202020204" pitchFamily="34" charset="0"/>
              </a:rPr>
              <a:t> </a:t>
            </a:r>
            <a:r>
              <a:rPr lang="en-US" sz="1400" i="1" dirty="0" err="1">
                <a:cs typeface="Arial" panose="020B0604020202020204" pitchFamily="34" charset="0"/>
              </a:rPr>
              <a:t>Dillman</a:t>
            </a:r>
            <a:r>
              <a:rPr lang="en-US" sz="1400" i="1" dirty="0">
                <a:cs typeface="Arial" panose="020B0604020202020204" pitchFamily="34" charset="0"/>
              </a:rPr>
              <a:t>.</a:t>
            </a:r>
            <a:endParaRPr lang="en-US" sz="1400" dirty="0">
              <a:solidFill>
                <a:srgbClr val="296B7F"/>
              </a:solidFill>
              <a:cs typeface="Arial" panose="020B0604020202020204" pitchFamily="34" charset="0"/>
            </a:endParaRPr>
          </a:p>
          <a:p>
            <a:pPr algn="just">
              <a:lnSpc>
                <a:spcPct val="150000"/>
              </a:lnSpc>
              <a:spcBef>
                <a:spcPts val="200"/>
              </a:spcBef>
            </a:pPr>
            <a:r>
              <a:rPr lang="en-US" sz="2800" dirty="0">
                <a:solidFill>
                  <a:srgbClr val="296B7F"/>
                </a:solidFill>
                <a:cs typeface="Arial" panose="020B0604020202020204" pitchFamily="34" charset="0"/>
              </a:rPr>
              <a:t>Methods</a:t>
            </a:r>
            <a:endParaRPr lang="en-US" sz="2800" b="0" dirty="0">
              <a:cs typeface="Arial" panose="020B0604020202020204" pitchFamily="34" charset="0"/>
            </a:endParaRPr>
          </a:p>
          <a:p>
            <a:pPr marL="182880" indent="-182880" algn="just">
              <a:spcBef>
                <a:spcPts val="0"/>
              </a:spcBef>
              <a:buFont typeface="Arial" panose="020B0604020202020204" pitchFamily="34" charset="0"/>
              <a:buChar char="•"/>
            </a:pPr>
            <a:r>
              <a:rPr lang="en-US" sz="1800" b="0" dirty="0">
                <a:cs typeface="Arial" panose="020B0604020202020204" pitchFamily="34" charset="0"/>
              </a:rPr>
              <a:t>Making use of free, open-source bioinformatics tools (Fig. 2) and recommended practices, we tested a suitable pipeline for the </a:t>
            </a:r>
            <a:r>
              <a:rPr lang="en-US" sz="1800" b="0" i="1" dirty="0">
                <a:cs typeface="Arial" panose="020B0604020202020204" pitchFamily="34" charset="0"/>
              </a:rPr>
              <a:t>de novo </a:t>
            </a:r>
            <a:r>
              <a:rPr lang="en-US" sz="1800" b="0" dirty="0">
                <a:cs typeface="Arial" panose="020B0604020202020204" pitchFamily="34" charset="0"/>
              </a:rPr>
              <a:t>assembly of herpesvirus.</a:t>
            </a:r>
          </a:p>
          <a:p>
            <a:pPr marL="182880" indent="-182880" algn="just">
              <a:spcBef>
                <a:spcPts val="0"/>
              </a:spcBef>
              <a:buFont typeface="Arial" panose="020B0604020202020204" pitchFamily="34" charset="0"/>
              <a:buChar char="•"/>
            </a:pPr>
            <a:r>
              <a:rPr lang="en-US" sz="1800" b="0" dirty="0">
                <a:cs typeface="Arial" panose="020B0604020202020204" pitchFamily="34" charset="0"/>
              </a:rPr>
              <a:t>KSHV sequencing reads for BC-1 (</a:t>
            </a:r>
            <a:r>
              <a:rPr lang="en-US" sz="1800" b="0" dirty="0"/>
              <a:t>SAMEA1709542), BCBL-1 (SAMEA1709549) and JSC-1 (SAMEA1709534) were identified as a suitable test dataset as previously published consensus sequences are available (KSU75698, HQ404500, GQ994935 respectively).</a:t>
            </a:r>
          </a:p>
          <a:p>
            <a:pPr marL="182880" indent="-182880" algn="just">
              <a:spcBef>
                <a:spcPts val="0"/>
              </a:spcBef>
              <a:buFont typeface="Arial" panose="020B0604020202020204" pitchFamily="34" charset="0"/>
              <a:buChar char="•"/>
            </a:pPr>
            <a:r>
              <a:rPr lang="en-US" sz="1800" b="0" dirty="0">
                <a:cs typeface="Arial" panose="020B0604020202020204" pitchFamily="34" charset="0"/>
              </a:rPr>
              <a:t>Within </a:t>
            </a:r>
            <a:r>
              <a:rPr lang="en-US" sz="1800" b="0" dirty="0" err="1">
                <a:cs typeface="Arial" panose="020B0604020202020204" pitchFamily="34" charset="0"/>
              </a:rPr>
              <a:t>Geneious</a:t>
            </a:r>
            <a:r>
              <a:rPr lang="en-US" sz="1800" b="0" dirty="0">
                <a:cs typeface="Arial" panose="020B0604020202020204" pitchFamily="34" charset="0"/>
              </a:rPr>
              <a:t> Prime 2019.0.4 sequences generated from reference-based and de novo assembly pipelines were aligned to the reference sequence, GK18 (</a:t>
            </a:r>
            <a:r>
              <a:rPr lang="en-US" sz="1800" b="0" dirty="0"/>
              <a:t>AF148805)</a:t>
            </a:r>
            <a:r>
              <a:rPr lang="en-US" sz="1800" b="0" dirty="0">
                <a:cs typeface="Arial" panose="020B0604020202020204" pitchFamily="34" charset="0"/>
              </a:rPr>
              <a:t>, by </a:t>
            </a:r>
            <a:r>
              <a:rPr lang="en-US" sz="1800" b="0" dirty="0"/>
              <a:t>MAFFT v1.3.7 with the FFT-NS-2 algorithm.</a:t>
            </a:r>
          </a:p>
          <a:p>
            <a:pPr marL="182880" indent="-182880" algn="just">
              <a:spcBef>
                <a:spcPts val="0"/>
              </a:spcBef>
              <a:buFont typeface="Arial" panose="020B0604020202020204" pitchFamily="34" charset="0"/>
              <a:buChar char="•"/>
            </a:pPr>
            <a:r>
              <a:rPr lang="en-US" sz="1800" b="0" dirty="0">
                <a:cs typeface="Arial" panose="020B0604020202020204" pitchFamily="34" charset="0"/>
              </a:rPr>
              <a:t>We created CIRCOS plots between the GenBank reference sequences and the de novo aligned sequences for BCBL-1, BC-1 and JSC-1 with </a:t>
            </a:r>
            <a:r>
              <a:rPr lang="en-US" sz="1800" b="0" dirty="0" err="1">
                <a:cs typeface="Arial" panose="020B0604020202020204" pitchFamily="34" charset="0"/>
              </a:rPr>
              <a:t>shinyCircos</a:t>
            </a:r>
            <a:r>
              <a:rPr lang="en-US" sz="1800" b="0" dirty="0">
                <a:cs typeface="Arial" panose="020B0604020202020204" pitchFamily="34" charset="0"/>
              </a:rPr>
              <a:t>.</a:t>
            </a:r>
            <a:endParaRPr lang="en-US" sz="2000" b="0" dirty="0">
              <a:cs typeface="Arial" panose="020B0604020202020204" pitchFamily="34" charset="0"/>
            </a:endParaRPr>
          </a:p>
        </p:txBody>
      </p:sp>
      <p:sp>
        <p:nvSpPr>
          <p:cNvPr id="17" name="Text Placeholder 6" descr="Placeholder Text Box" title="Placeholder Text Box"/>
          <p:cNvSpPr txBox="1">
            <a:spLocks/>
          </p:cNvSpPr>
          <p:nvPr/>
        </p:nvSpPr>
        <p:spPr>
          <a:xfrm>
            <a:off x="6934574" y="4910669"/>
            <a:ext cx="12792439" cy="14651796"/>
          </a:xfrm>
          <a:prstGeom prst="rect">
            <a:avLst/>
          </a:prstGeom>
          <a:solidFill>
            <a:schemeClr val="bg1">
              <a:lumMod val="95000"/>
            </a:schemeClr>
          </a:solidFill>
          <a:effectLst>
            <a:outerShdw blurRad="50800" dist="38100" dir="2700000" algn="tl" rotWithShape="0">
              <a:prstClr val="black">
                <a:alpha val="40000"/>
              </a:prstClr>
            </a:outerShdw>
          </a:effectLst>
        </p:spPr>
        <p:txBody>
          <a:bodyPr vert="horz" lIns="292608" tIns="146304" rIns="292608" bIns="146304" rtlCol="0" anchor="t">
            <a:normAutofit/>
          </a:bodyPr>
          <a:lstStyle>
            <a:lvl1pPr marL="0" indent="0" algn="l" defTabSz="2926080" rtl="0" eaLnBrk="1" latinLnBrk="0" hangingPunct="1">
              <a:spcBef>
                <a:spcPct val="20000"/>
              </a:spcBef>
              <a:buFont typeface="Arial" panose="020B0604020202020204" pitchFamily="34" charset="0"/>
              <a:buNone/>
              <a:defRPr sz="7700" b="1" kern="1200">
                <a:solidFill>
                  <a:schemeClr val="tx1"/>
                </a:solidFill>
                <a:latin typeface="+mn-lt"/>
                <a:ea typeface="+mn-ea"/>
                <a:cs typeface="+mn-cs"/>
              </a:defRPr>
            </a:lvl1pPr>
            <a:lvl2pPr marL="1463040" indent="0" algn="l" defTabSz="2926080" rtl="0" eaLnBrk="1" latinLnBrk="0" hangingPunct="1">
              <a:spcBef>
                <a:spcPct val="20000"/>
              </a:spcBef>
              <a:buFont typeface="Arial" panose="020B0604020202020204" pitchFamily="34" charset="0"/>
              <a:buNone/>
              <a:defRPr sz="6400" b="1" kern="1200">
                <a:solidFill>
                  <a:schemeClr val="tx1"/>
                </a:solidFill>
                <a:latin typeface="+mn-lt"/>
                <a:ea typeface="+mn-ea"/>
                <a:cs typeface="+mn-cs"/>
              </a:defRPr>
            </a:lvl2pPr>
            <a:lvl3pPr marL="2926080" indent="0" algn="l" defTabSz="2926080" rtl="0" eaLnBrk="1" latinLnBrk="0" hangingPunct="1">
              <a:spcBef>
                <a:spcPct val="20000"/>
              </a:spcBef>
              <a:buFont typeface="Arial" panose="020B0604020202020204" pitchFamily="34" charset="0"/>
              <a:buNone/>
              <a:defRPr sz="5800" b="1" kern="1200">
                <a:solidFill>
                  <a:schemeClr val="tx1"/>
                </a:solidFill>
                <a:latin typeface="+mn-lt"/>
                <a:ea typeface="+mn-ea"/>
                <a:cs typeface="+mn-cs"/>
              </a:defRPr>
            </a:lvl3pPr>
            <a:lvl4pPr marL="4389120" indent="0" algn="l" defTabSz="2926080" rtl="0" eaLnBrk="1" latinLnBrk="0" hangingPunct="1">
              <a:spcBef>
                <a:spcPct val="20000"/>
              </a:spcBef>
              <a:buFont typeface="Arial" panose="020B0604020202020204" pitchFamily="34" charset="0"/>
              <a:buNone/>
              <a:defRPr sz="5100" b="1" kern="1200">
                <a:solidFill>
                  <a:schemeClr val="tx1"/>
                </a:solidFill>
                <a:latin typeface="+mn-lt"/>
                <a:ea typeface="+mn-ea"/>
                <a:cs typeface="+mn-cs"/>
              </a:defRPr>
            </a:lvl4pPr>
            <a:lvl5pPr marL="5852160" indent="0" algn="l" defTabSz="2926080" rtl="0" eaLnBrk="1" latinLnBrk="0" hangingPunct="1">
              <a:spcBef>
                <a:spcPct val="20000"/>
              </a:spcBef>
              <a:buFont typeface="Arial" panose="020B0604020202020204" pitchFamily="34" charset="0"/>
              <a:buNone/>
              <a:defRPr sz="5100" b="1" kern="1200">
                <a:solidFill>
                  <a:schemeClr val="tx1"/>
                </a:solidFill>
                <a:latin typeface="+mn-lt"/>
                <a:ea typeface="+mn-ea"/>
                <a:cs typeface="+mn-cs"/>
              </a:defRPr>
            </a:lvl5pPr>
            <a:lvl6pPr marL="7315200" indent="0" algn="l" defTabSz="2926080" rtl="0" eaLnBrk="1" latinLnBrk="0" hangingPunct="1">
              <a:spcBef>
                <a:spcPct val="20000"/>
              </a:spcBef>
              <a:buFont typeface="Arial" panose="020B0604020202020204" pitchFamily="34" charset="0"/>
              <a:buNone/>
              <a:defRPr sz="5100" b="1" kern="1200">
                <a:solidFill>
                  <a:schemeClr val="tx1"/>
                </a:solidFill>
                <a:latin typeface="+mn-lt"/>
                <a:ea typeface="+mn-ea"/>
                <a:cs typeface="+mn-cs"/>
              </a:defRPr>
            </a:lvl6pPr>
            <a:lvl7pPr marL="8778240" indent="0" algn="l" defTabSz="2926080" rtl="0" eaLnBrk="1" latinLnBrk="0" hangingPunct="1">
              <a:spcBef>
                <a:spcPct val="20000"/>
              </a:spcBef>
              <a:buFont typeface="Arial" panose="020B0604020202020204" pitchFamily="34" charset="0"/>
              <a:buNone/>
              <a:defRPr sz="5100" b="1" kern="1200">
                <a:solidFill>
                  <a:schemeClr val="tx1"/>
                </a:solidFill>
                <a:latin typeface="+mn-lt"/>
                <a:ea typeface="+mn-ea"/>
                <a:cs typeface="+mn-cs"/>
              </a:defRPr>
            </a:lvl7pPr>
            <a:lvl8pPr marL="10241280" indent="0" algn="l" defTabSz="2926080" rtl="0" eaLnBrk="1" latinLnBrk="0" hangingPunct="1">
              <a:spcBef>
                <a:spcPct val="20000"/>
              </a:spcBef>
              <a:buFont typeface="Arial" panose="020B0604020202020204" pitchFamily="34" charset="0"/>
              <a:buNone/>
              <a:defRPr sz="5100" b="1" kern="1200">
                <a:solidFill>
                  <a:schemeClr val="tx1"/>
                </a:solidFill>
                <a:latin typeface="+mn-lt"/>
                <a:ea typeface="+mn-ea"/>
                <a:cs typeface="+mn-cs"/>
              </a:defRPr>
            </a:lvl8pPr>
            <a:lvl9pPr marL="11704320" indent="0" algn="l" defTabSz="2926080" rtl="0" eaLnBrk="1" latinLnBrk="0" hangingPunct="1">
              <a:spcBef>
                <a:spcPct val="20000"/>
              </a:spcBef>
              <a:buFont typeface="Arial" panose="020B0604020202020204" pitchFamily="34" charset="0"/>
              <a:buNone/>
              <a:defRPr sz="5100" b="1" kern="1200">
                <a:solidFill>
                  <a:schemeClr val="tx1"/>
                </a:solidFill>
                <a:latin typeface="+mn-lt"/>
                <a:ea typeface="+mn-ea"/>
                <a:cs typeface="+mn-cs"/>
              </a:defRPr>
            </a:lvl9pPr>
          </a:lstStyle>
          <a:p>
            <a:endParaRPr lang="en-US" sz="2400"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D8E905A8-FA5C-AD47-A5F6-634C42B65302}"/>
              </a:ext>
            </a:extLst>
          </p:cNvPr>
          <p:cNvGrpSpPr/>
          <p:nvPr/>
        </p:nvGrpSpPr>
        <p:grpSpPr>
          <a:xfrm>
            <a:off x="15958699" y="3807249"/>
            <a:ext cx="3752329" cy="925004"/>
            <a:chOff x="15958699" y="4456569"/>
            <a:chExt cx="3752329" cy="925004"/>
          </a:xfrm>
        </p:grpSpPr>
        <p:pic>
          <p:nvPicPr>
            <p:cNvPr id="11" name="Picture 10" descr="FNL Text Treatment" title="Al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14360" y="4456569"/>
              <a:ext cx="3196668" cy="686979"/>
            </a:xfrm>
            <a:prstGeom prst="rect">
              <a:avLst/>
            </a:prstGeom>
          </p:spPr>
        </p:pic>
        <p:sp>
          <p:nvSpPr>
            <p:cNvPr id="12" name="Content Placeholder 7"/>
            <p:cNvSpPr txBox="1">
              <a:spLocks/>
            </p:cNvSpPr>
            <p:nvPr/>
          </p:nvSpPr>
          <p:spPr>
            <a:xfrm>
              <a:off x="15958699" y="5185228"/>
              <a:ext cx="3752329" cy="196345"/>
            </a:xfrm>
            <a:prstGeom prst="rect">
              <a:avLst/>
            </a:prstGeom>
            <a:noFill/>
          </p:spPr>
          <p:txBody>
            <a:bodyPr vert="horz" lIns="0" tIns="0" rIns="0" bIns="0" rtlCol="0">
              <a:noAutofit/>
            </a:bodyPr>
            <a:lstStyle>
              <a:lvl1pPr marL="1097280" indent="-1097280" algn="l" defTabSz="29260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1pPr>
              <a:lvl2pPr marL="2377440" indent="-914400" algn="l" defTabSz="2926080"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2pPr>
              <a:lvl3pPr marL="3657600" indent="-731520" algn="l" defTabSz="2926080" rtl="0" eaLnBrk="1" latinLnBrk="0" hangingPunct="1">
                <a:spcBef>
                  <a:spcPct val="20000"/>
                </a:spcBef>
                <a:buFont typeface="Arial" panose="020B0604020202020204" pitchFamily="34" charset="0"/>
                <a:buChar char="•"/>
                <a:defRPr sz="5800" kern="1200">
                  <a:solidFill>
                    <a:schemeClr val="tx1"/>
                  </a:solidFill>
                  <a:latin typeface="+mn-lt"/>
                  <a:ea typeface="+mn-ea"/>
                  <a:cs typeface="+mn-cs"/>
                </a:defRPr>
              </a:lvl3pPr>
              <a:lvl4pPr marL="5120640" indent="-731520" algn="l" defTabSz="2926080" rtl="0" eaLnBrk="1" latinLnBrk="0" hangingPunct="1">
                <a:spcBef>
                  <a:spcPct val="20000"/>
                </a:spcBef>
                <a:buFont typeface="Arial" panose="020B0604020202020204" pitchFamily="34" charset="0"/>
                <a:buChar char="–"/>
                <a:defRPr sz="5100" kern="1200">
                  <a:solidFill>
                    <a:schemeClr val="tx1"/>
                  </a:solidFill>
                  <a:latin typeface="+mn-lt"/>
                  <a:ea typeface="+mn-ea"/>
                  <a:cs typeface="+mn-cs"/>
                </a:defRPr>
              </a:lvl4pPr>
              <a:lvl5pPr marL="6583680" indent="-731520" algn="l" defTabSz="2926080" rtl="0" eaLnBrk="1" latinLnBrk="0" hangingPunct="1">
                <a:spcBef>
                  <a:spcPct val="20000"/>
                </a:spcBef>
                <a:buFont typeface="Arial" panose="020B0604020202020204" pitchFamily="34" charset="0"/>
                <a:buChar char="»"/>
                <a:defRPr sz="5100" kern="1200">
                  <a:solidFill>
                    <a:schemeClr val="tx1"/>
                  </a:solidFill>
                  <a:latin typeface="+mn-lt"/>
                  <a:ea typeface="+mn-ea"/>
                  <a:cs typeface="+mn-cs"/>
                </a:defRPr>
              </a:lvl5pPr>
              <a:lvl6pPr marL="8046720" indent="-731520" algn="l" defTabSz="2926080" rtl="0" eaLnBrk="1" latinLnBrk="0" hangingPunct="1">
                <a:spcBef>
                  <a:spcPct val="20000"/>
                </a:spcBef>
                <a:buFont typeface="Arial" panose="020B0604020202020204" pitchFamily="34" charset="0"/>
                <a:buChar char="•"/>
                <a:defRPr sz="5100" kern="1200">
                  <a:solidFill>
                    <a:schemeClr val="tx1"/>
                  </a:solidFill>
                  <a:latin typeface="+mn-lt"/>
                  <a:ea typeface="+mn-ea"/>
                  <a:cs typeface="+mn-cs"/>
                </a:defRPr>
              </a:lvl6pPr>
              <a:lvl7pPr marL="9509760" indent="-731520" algn="l" defTabSz="2926080" rtl="0" eaLnBrk="1" latinLnBrk="0" hangingPunct="1">
                <a:spcBef>
                  <a:spcPct val="20000"/>
                </a:spcBef>
                <a:buFont typeface="Arial" panose="020B0604020202020204" pitchFamily="34" charset="0"/>
                <a:buChar char="•"/>
                <a:defRPr sz="5100" kern="1200">
                  <a:solidFill>
                    <a:schemeClr val="tx1"/>
                  </a:solidFill>
                  <a:latin typeface="+mn-lt"/>
                  <a:ea typeface="+mn-ea"/>
                  <a:cs typeface="+mn-cs"/>
                </a:defRPr>
              </a:lvl7pPr>
              <a:lvl8pPr marL="10972800" indent="-731520" algn="l" defTabSz="2926080" rtl="0" eaLnBrk="1" latinLnBrk="0" hangingPunct="1">
                <a:spcBef>
                  <a:spcPct val="20000"/>
                </a:spcBef>
                <a:buFont typeface="Arial" panose="020B0604020202020204" pitchFamily="34" charset="0"/>
                <a:buChar char="•"/>
                <a:defRPr sz="5100" kern="1200">
                  <a:solidFill>
                    <a:schemeClr val="tx1"/>
                  </a:solidFill>
                  <a:latin typeface="+mn-lt"/>
                  <a:ea typeface="+mn-ea"/>
                  <a:cs typeface="+mn-cs"/>
                </a:defRPr>
              </a:lvl8pPr>
              <a:lvl9pPr marL="12435840" indent="-731520" algn="l" defTabSz="2926080" rtl="0" eaLnBrk="1" latinLnBrk="0" hangingPunct="1">
                <a:spcBef>
                  <a:spcPct val="20000"/>
                </a:spcBef>
                <a:buFont typeface="Arial" panose="020B0604020202020204" pitchFamily="34" charset="0"/>
                <a:buChar char="•"/>
                <a:defRPr sz="5100" kern="1200">
                  <a:solidFill>
                    <a:schemeClr val="tx1"/>
                  </a:solidFill>
                  <a:latin typeface="+mn-lt"/>
                  <a:ea typeface="+mn-ea"/>
                  <a:cs typeface="+mn-cs"/>
                </a:defRPr>
              </a:lvl9pPr>
            </a:lstStyle>
            <a:p>
              <a:pPr marL="0" indent="0" algn="r" fontAlgn="base">
                <a:spcBef>
                  <a:spcPts val="0"/>
                </a:spcBef>
                <a:buNone/>
              </a:pPr>
              <a:r>
                <a:rPr lang="en-US" sz="750" b="1" spc="-10" dirty="0">
                  <a:latin typeface="Arial" panose="020B0604020202020204" pitchFamily="34" charset="0"/>
                  <a:cs typeface="Arial" panose="020B0604020202020204" pitchFamily="34" charset="0"/>
                </a:rPr>
                <a:t>National Institutes of Health • Department of Health and Human Services</a:t>
              </a:r>
            </a:p>
          </p:txBody>
        </p:sp>
      </p:grpSp>
      <p:sp>
        <p:nvSpPr>
          <p:cNvPr id="9" name="Rectangle 8">
            <a:extLst>
              <a:ext uri="{FF2B5EF4-FFF2-40B4-BE49-F238E27FC236}">
                <a16:creationId xmlns:a16="http://schemas.microsoft.com/office/drawing/2014/main" id="{D7444E43-A9FA-7247-806C-9C5F04678ADF}"/>
              </a:ext>
            </a:extLst>
          </p:cNvPr>
          <p:cNvSpPr/>
          <p:nvPr/>
        </p:nvSpPr>
        <p:spPr>
          <a:xfrm>
            <a:off x="405772" y="1413416"/>
            <a:ext cx="19321242" cy="3162404"/>
          </a:xfrm>
          <a:prstGeom prst="rect">
            <a:avLst/>
          </a:prstGeom>
        </p:spPr>
        <p:txBody>
          <a:bodyPr wrap="square">
            <a:spAutoFit/>
          </a:bodyPr>
          <a:lstStyle/>
          <a:p>
            <a:pPr algn="ctr">
              <a:spcBef>
                <a:spcPts val="300"/>
              </a:spcBef>
            </a:pPr>
            <a:r>
              <a:rPr lang="en-US" sz="3200" i="1" dirty="0">
                <a:cs typeface="Arial" panose="020B0604020202020204" pitchFamily="34" charset="0"/>
              </a:rPr>
              <a:t>Elena M. Cornejo Castro</a:t>
            </a:r>
            <a:r>
              <a:rPr lang="en-US" sz="3200" i="1" baseline="30000" dirty="0">
                <a:cs typeface="Arial" panose="020B0604020202020204" pitchFamily="34" charset="0"/>
              </a:rPr>
              <a:t>1</a:t>
            </a:r>
            <a:r>
              <a:rPr lang="en-US" sz="3200" i="1" dirty="0">
                <a:cs typeface="Arial" panose="020B0604020202020204" pitchFamily="34" charset="0"/>
              </a:rPr>
              <a:t>, Sara Jones</a:t>
            </a:r>
            <a:r>
              <a:rPr lang="en-US" sz="3200" i="1" baseline="30000" dirty="0">
                <a:cs typeface="Arial" panose="020B0604020202020204" pitchFamily="34" charset="0"/>
              </a:rPr>
              <a:t>2</a:t>
            </a:r>
            <a:r>
              <a:rPr lang="en-US" sz="3200" i="1" dirty="0">
                <a:cs typeface="Arial" panose="020B0604020202020204" pitchFamily="34" charset="0"/>
              </a:rPr>
              <a:t>, </a:t>
            </a:r>
            <a:r>
              <a:rPr lang="en-US" sz="3200" i="1" dirty="0" err="1">
                <a:cs typeface="Arial" panose="020B0604020202020204" pitchFamily="34" charset="0"/>
              </a:rPr>
              <a:t>Yunfan</a:t>
            </a:r>
            <a:r>
              <a:rPr lang="en-US" sz="3200" i="1" dirty="0">
                <a:cs typeface="Arial" panose="020B0604020202020204" pitchFamily="34" charset="0"/>
              </a:rPr>
              <a:t> Fan</a:t>
            </a:r>
            <a:r>
              <a:rPr lang="en-US" sz="3200" i="1" baseline="30000" dirty="0">
                <a:cs typeface="Arial" panose="020B0604020202020204" pitchFamily="34" charset="0"/>
              </a:rPr>
              <a:t>3</a:t>
            </a:r>
            <a:r>
              <a:rPr lang="en-US" sz="3200" i="1" dirty="0">
                <a:cs typeface="Arial" panose="020B0604020202020204" pitchFamily="34" charset="0"/>
              </a:rPr>
              <a:t>, Eneida L. Hatcher</a:t>
            </a:r>
            <a:r>
              <a:rPr lang="en-US" sz="3200" i="1" baseline="30000" dirty="0">
                <a:cs typeface="Arial" panose="020B0604020202020204" pitchFamily="34" charset="0"/>
              </a:rPr>
              <a:t>4</a:t>
            </a:r>
            <a:r>
              <a:rPr lang="en-US" sz="3200" i="1" dirty="0">
                <a:cs typeface="Arial" panose="020B0604020202020204" pitchFamily="34" charset="0"/>
              </a:rPr>
              <a:t>, Nicholas C. Fisher</a:t>
            </a:r>
            <a:r>
              <a:rPr lang="en-US" sz="3200" i="1" baseline="30000" dirty="0">
                <a:cs typeface="Arial" panose="020B0604020202020204" pitchFamily="34" charset="0"/>
              </a:rPr>
              <a:t>1</a:t>
            </a:r>
            <a:r>
              <a:rPr lang="en-US" sz="3200" i="1" dirty="0">
                <a:cs typeface="Arial" panose="020B0604020202020204" pitchFamily="34" charset="0"/>
              </a:rPr>
              <a:t>, Vickie Marshall</a:t>
            </a:r>
            <a:r>
              <a:rPr lang="en-US" sz="3200" i="1" baseline="30000" dirty="0">
                <a:cs typeface="Arial" panose="020B0604020202020204" pitchFamily="34" charset="0"/>
              </a:rPr>
              <a:t>1</a:t>
            </a:r>
            <a:r>
              <a:rPr lang="en-US" sz="3200" i="1" dirty="0">
                <a:cs typeface="Arial" panose="020B0604020202020204" pitchFamily="34" charset="0"/>
              </a:rPr>
              <a:t>, </a:t>
            </a:r>
          </a:p>
          <a:p>
            <a:pPr algn="ctr">
              <a:spcBef>
                <a:spcPts val="300"/>
              </a:spcBef>
              <a:spcAft>
                <a:spcPts val="600"/>
              </a:spcAft>
            </a:pPr>
            <a:r>
              <a:rPr lang="en-US" sz="3200" i="1" dirty="0">
                <a:cs typeface="Arial" panose="020B0604020202020204" pitchFamily="34" charset="0"/>
              </a:rPr>
              <a:t>Denise Whitby</a:t>
            </a:r>
            <a:r>
              <a:rPr lang="en-US" sz="3200" i="1" baseline="30000" dirty="0">
                <a:cs typeface="Arial" panose="020B0604020202020204" pitchFamily="34" charset="0"/>
              </a:rPr>
              <a:t>1</a:t>
            </a:r>
          </a:p>
          <a:p>
            <a:pPr algn="just"/>
            <a:r>
              <a:rPr lang="en-US" sz="2400" i="1" baseline="30000" dirty="0">
                <a:cs typeface="Arial" panose="020B0604020202020204" pitchFamily="34" charset="0"/>
              </a:rPr>
              <a:t>1</a:t>
            </a:r>
            <a:r>
              <a:rPr lang="en-US" sz="2400" i="1" dirty="0">
                <a:cs typeface="Arial" panose="020B0604020202020204" pitchFamily="34" charset="0"/>
              </a:rPr>
              <a:t>Viral Oncology Section, AIDS and Cancer Virus Program, Frederick National Laboratory for Cancer Research, Leidos Biomedical Research, Inc., Frederick, MD, USA; </a:t>
            </a:r>
            <a:r>
              <a:rPr lang="en-US" sz="2400" i="1" baseline="30000" dirty="0">
                <a:cs typeface="Arial" panose="020B0604020202020204" pitchFamily="34" charset="0"/>
              </a:rPr>
              <a:t>2</a:t>
            </a:r>
            <a:r>
              <a:rPr lang="en-US" sz="2400" i="1" dirty="0">
                <a:cs typeface="Arial" panose="020B0604020202020204" pitchFamily="34" charset="0"/>
              </a:rPr>
              <a:t>Clinical Research Directorate, Frederick National Laboratory for Cancer Research sponsored by the National Cancer Institute, Bethesda, MD, USA; </a:t>
            </a:r>
            <a:r>
              <a:rPr lang="en-US" sz="2400" i="1" baseline="30000" dirty="0">
                <a:cs typeface="Arial" panose="020B0604020202020204" pitchFamily="34" charset="0"/>
              </a:rPr>
              <a:t>3</a:t>
            </a:r>
            <a:r>
              <a:rPr lang="en-US" sz="2400" i="1" dirty="0">
                <a:cs typeface="Arial" panose="020B0604020202020204" pitchFamily="34" charset="0"/>
              </a:rPr>
              <a:t>Johns Hopkins University, Department of Biomedical Engineering, Baltimore, MD, USA; </a:t>
            </a:r>
            <a:r>
              <a:rPr lang="en-US" sz="2400" i="1" baseline="30000" dirty="0">
                <a:cs typeface="Arial" panose="020B0604020202020204" pitchFamily="34" charset="0"/>
              </a:rPr>
              <a:t>4</a:t>
            </a:r>
            <a:r>
              <a:rPr lang="en-US" sz="2400" i="1" dirty="0">
                <a:cs typeface="Arial" panose="020B0604020202020204" pitchFamily="34" charset="0"/>
              </a:rPr>
              <a:t>National Center for Biotechnology Information, National Institutes of Health, Bethesda, MD, US</a:t>
            </a:r>
            <a:r>
              <a:rPr lang="en-US" sz="2400" i="1" dirty="0"/>
              <a:t>A</a:t>
            </a:r>
            <a:endParaRPr lang="en-US" sz="2400" dirty="0"/>
          </a:p>
          <a:p>
            <a:endParaRPr lang="en-US" sz="3200" dirty="0">
              <a:cs typeface="Arial" panose="020B0604020202020204" pitchFamily="34" charset="0"/>
            </a:endParaRPr>
          </a:p>
        </p:txBody>
      </p:sp>
      <p:pic>
        <p:nvPicPr>
          <p:cNvPr id="16" name="Picture 15" descr="DHHS/NIH/NCI logos" title="Alt">
            <a:extLst>
              <a:ext uri="{FF2B5EF4-FFF2-40B4-BE49-F238E27FC236}">
                <a16:creationId xmlns:a16="http://schemas.microsoft.com/office/drawing/2014/main" id="{EFFB29F3-ED37-E942-A165-F911D4246A9B}"/>
              </a:ext>
            </a:extLst>
          </p:cNvPr>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13681219" y="3812551"/>
            <a:ext cx="2743200" cy="914400"/>
          </a:xfrm>
          <a:prstGeom prst="rect">
            <a:avLst/>
          </a:prstGeom>
        </p:spPr>
      </p:pic>
      <p:pic>
        <p:nvPicPr>
          <p:cNvPr id="18" name="Content Placeholder 8">
            <a:extLst>
              <a:ext uri="{FF2B5EF4-FFF2-40B4-BE49-F238E27FC236}">
                <a16:creationId xmlns:a16="http://schemas.microsoft.com/office/drawing/2014/main" id="{128D662F-4CD0-E441-8508-2067460BAAAF}"/>
              </a:ext>
            </a:extLst>
          </p:cNvPr>
          <p:cNvPicPr>
            <a:picLocks noChangeAspect="1"/>
          </p:cNvPicPr>
          <p:nvPr/>
        </p:nvPicPr>
        <p:blipFill rotWithShape="1">
          <a:blip r:embed="rId5">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5629" r="8247"/>
          <a:stretch/>
        </p:blipFill>
        <p:spPr bwMode="auto">
          <a:xfrm>
            <a:off x="12634355" y="3812551"/>
            <a:ext cx="95692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9B38E0D8-092D-344C-B729-198FA6D03557}"/>
              </a:ext>
            </a:extLst>
          </p:cNvPr>
          <p:cNvSpPr/>
          <p:nvPr/>
        </p:nvSpPr>
        <p:spPr>
          <a:xfrm>
            <a:off x="13480475" y="15582709"/>
            <a:ext cx="5973500" cy="24350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1000" b="1" dirty="0">
                <a:solidFill>
                  <a:schemeClr val="tx1"/>
                </a:solidFill>
                <a:cs typeface="Arial" panose="020B0604020202020204" pitchFamily="34" charset="0"/>
              </a:rPr>
              <a:t>References</a:t>
            </a:r>
          </a:p>
          <a:p>
            <a:pPr algn="just"/>
            <a:r>
              <a:rPr lang="en-US" sz="800" b="1" dirty="0">
                <a:solidFill>
                  <a:schemeClr val="tx1"/>
                </a:solidFill>
              </a:rPr>
              <a:t>BWA-MEM v0.7.17</a:t>
            </a:r>
            <a:r>
              <a:rPr lang="en-US" sz="800" dirty="0">
                <a:solidFill>
                  <a:schemeClr val="tx1"/>
                </a:solidFill>
              </a:rPr>
              <a:t>: Li, H. Aligning sequence reads, clone sequences and assembly contigs with BWA-MEM. </a:t>
            </a:r>
            <a:r>
              <a:rPr lang="en-US" sz="800" dirty="0" err="1">
                <a:solidFill>
                  <a:schemeClr val="tx1"/>
                </a:solidFill>
              </a:rPr>
              <a:t>arXiv</a:t>
            </a:r>
            <a:r>
              <a:rPr lang="en-US" sz="800" dirty="0">
                <a:solidFill>
                  <a:schemeClr val="tx1"/>
                </a:solidFill>
              </a:rPr>
              <a:t> [q-</a:t>
            </a:r>
            <a:r>
              <a:rPr lang="en-US" sz="800" dirty="0" err="1">
                <a:solidFill>
                  <a:schemeClr val="tx1"/>
                </a:solidFill>
              </a:rPr>
              <a:t>bio.GN</a:t>
            </a:r>
            <a:r>
              <a:rPr lang="en-US" sz="800" dirty="0">
                <a:solidFill>
                  <a:schemeClr val="tx1"/>
                </a:solidFill>
              </a:rPr>
              <a:t>] (2013). </a:t>
            </a:r>
            <a:r>
              <a:rPr lang="en-US" sz="800" b="1" dirty="0">
                <a:solidFill>
                  <a:schemeClr val="tx1"/>
                </a:solidFill>
              </a:rPr>
              <a:t>Bowtie 2 v2.3.5.1</a:t>
            </a:r>
            <a:r>
              <a:rPr lang="en-US" sz="800" dirty="0">
                <a:solidFill>
                  <a:schemeClr val="tx1"/>
                </a:solidFill>
              </a:rPr>
              <a:t>: Langmead, B. &amp; </a:t>
            </a:r>
            <a:r>
              <a:rPr lang="en-US" sz="800" dirty="0" err="1">
                <a:solidFill>
                  <a:schemeClr val="tx1"/>
                </a:solidFill>
              </a:rPr>
              <a:t>Salzberg</a:t>
            </a:r>
            <a:r>
              <a:rPr lang="en-US" sz="800" dirty="0">
                <a:solidFill>
                  <a:schemeClr val="tx1"/>
                </a:solidFill>
              </a:rPr>
              <a:t>, S. L. Fast gapped-read alignment with Bowtie 2. Nat. Methods 9, 357–359 (2012). </a:t>
            </a:r>
            <a:r>
              <a:rPr lang="en-US" sz="800" b="1" dirty="0" err="1">
                <a:solidFill>
                  <a:schemeClr val="tx1"/>
                </a:solidFill>
              </a:rPr>
              <a:t>Geneious</a:t>
            </a:r>
            <a:r>
              <a:rPr lang="en-US" sz="800" b="1" dirty="0">
                <a:solidFill>
                  <a:schemeClr val="tx1"/>
                </a:solidFill>
              </a:rPr>
              <a:t> Prime 2019.0.4 </a:t>
            </a:r>
            <a:r>
              <a:rPr lang="en-US" sz="800" dirty="0">
                <a:solidFill>
                  <a:schemeClr val="tx1"/>
                </a:solidFill>
              </a:rPr>
              <a:t>(https://</a:t>
            </a:r>
            <a:r>
              <a:rPr lang="en-US" sz="800" dirty="0" err="1">
                <a:solidFill>
                  <a:schemeClr val="tx1"/>
                </a:solidFill>
              </a:rPr>
              <a:t>www.geneious.com</a:t>
            </a:r>
            <a:r>
              <a:rPr lang="en-US" sz="800" dirty="0">
                <a:solidFill>
                  <a:schemeClr val="tx1"/>
                </a:solidFill>
              </a:rPr>
              <a:t>). </a:t>
            </a:r>
            <a:r>
              <a:rPr lang="en-US" sz="800" b="1" dirty="0">
                <a:solidFill>
                  <a:schemeClr val="tx1"/>
                </a:solidFill>
              </a:rPr>
              <a:t>MAFFT v1.3.7</a:t>
            </a:r>
            <a:r>
              <a:rPr lang="en-US" sz="800" dirty="0">
                <a:solidFill>
                  <a:schemeClr val="tx1"/>
                </a:solidFill>
              </a:rPr>
              <a:t>: </a:t>
            </a:r>
            <a:r>
              <a:rPr lang="en-US" sz="800" dirty="0" err="1">
                <a:solidFill>
                  <a:schemeClr val="tx1"/>
                </a:solidFill>
              </a:rPr>
              <a:t>Katoh</a:t>
            </a:r>
            <a:r>
              <a:rPr lang="en-US" sz="800" dirty="0">
                <a:solidFill>
                  <a:schemeClr val="tx1"/>
                </a:solidFill>
              </a:rPr>
              <a:t> K, Misawa K, Kuma K-</a:t>
            </a:r>
            <a:r>
              <a:rPr lang="en-US" sz="800" dirty="0" err="1">
                <a:solidFill>
                  <a:schemeClr val="tx1"/>
                </a:solidFill>
              </a:rPr>
              <a:t>i</a:t>
            </a:r>
            <a:r>
              <a:rPr lang="en-US" sz="800" dirty="0">
                <a:solidFill>
                  <a:schemeClr val="tx1"/>
                </a:solidFill>
              </a:rPr>
              <a:t>, Miyata T. MAFFT: a novel method for rapid multiple sequence alignment based on fast Fourier transform. </a:t>
            </a:r>
            <a:r>
              <a:rPr lang="en-US" sz="800" dirty="0" err="1">
                <a:solidFill>
                  <a:schemeClr val="tx1"/>
                </a:solidFill>
              </a:rPr>
              <a:t>Nucl</a:t>
            </a:r>
            <a:r>
              <a:rPr lang="en-US" sz="800" dirty="0">
                <a:solidFill>
                  <a:schemeClr val="tx1"/>
                </a:solidFill>
              </a:rPr>
              <a:t> Acids Res. 2002; 30(14):3059–66. doi:10.1093/</a:t>
            </a:r>
            <a:r>
              <a:rPr lang="en-US" sz="800" dirty="0" err="1">
                <a:solidFill>
                  <a:schemeClr val="tx1"/>
                </a:solidFill>
              </a:rPr>
              <a:t>nar</a:t>
            </a:r>
            <a:r>
              <a:rPr lang="en-US" sz="800" dirty="0">
                <a:solidFill>
                  <a:schemeClr val="tx1"/>
                </a:solidFill>
              </a:rPr>
              <a:t>/gkf436. </a:t>
            </a:r>
            <a:r>
              <a:rPr lang="en-US" sz="800" b="1" dirty="0">
                <a:solidFill>
                  <a:schemeClr val="tx1"/>
                </a:solidFill>
              </a:rPr>
              <a:t>Mauve v1.1.1</a:t>
            </a:r>
            <a:r>
              <a:rPr lang="en-US" sz="800" dirty="0">
                <a:solidFill>
                  <a:schemeClr val="tx1"/>
                </a:solidFill>
              </a:rPr>
              <a:t>: Darling AE, Mau B, </a:t>
            </a:r>
            <a:r>
              <a:rPr lang="en-US" sz="800" dirty="0" err="1">
                <a:solidFill>
                  <a:schemeClr val="tx1"/>
                </a:solidFill>
              </a:rPr>
              <a:t>Perna</a:t>
            </a:r>
            <a:r>
              <a:rPr lang="en-US" sz="800" dirty="0">
                <a:solidFill>
                  <a:schemeClr val="tx1"/>
                </a:solidFill>
              </a:rPr>
              <a:t> NT (2010) </a:t>
            </a:r>
            <a:r>
              <a:rPr lang="en-US" sz="800" dirty="0" err="1">
                <a:solidFill>
                  <a:schemeClr val="tx1"/>
                </a:solidFill>
              </a:rPr>
              <a:t>progressiveMauve</a:t>
            </a:r>
            <a:r>
              <a:rPr lang="en-US" sz="800" dirty="0">
                <a:solidFill>
                  <a:schemeClr val="tx1"/>
                </a:solidFill>
              </a:rPr>
              <a:t>: Multiple Genome Alignment with Gene Gain, Loss and Rearrangement. </a:t>
            </a:r>
            <a:r>
              <a:rPr lang="en-US" sz="800" dirty="0" err="1">
                <a:solidFill>
                  <a:schemeClr val="tx1"/>
                </a:solidFill>
              </a:rPr>
              <a:t>PLoS</a:t>
            </a:r>
            <a:r>
              <a:rPr lang="en-US" sz="800" dirty="0">
                <a:solidFill>
                  <a:schemeClr val="tx1"/>
                </a:solidFill>
              </a:rPr>
              <a:t> ONE 5(6): e11147. https://</a:t>
            </a:r>
            <a:r>
              <a:rPr lang="en-US" sz="800" dirty="0" err="1">
                <a:solidFill>
                  <a:schemeClr val="tx1"/>
                </a:solidFill>
              </a:rPr>
              <a:t>doi.org</a:t>
            </a:r>
            <a:r>
              <a:rPr lang="en-US" sz="800" dirty="0">
                <a:solidFill>
                  <a:schemeClr val="tx1"/>
                </a:solidFill>
              </a:rPr>
              <a:t>/10.1371/journal.pone.0011147. </a:t>
            </a:r>
            <a:r>
              <a:rPr lang="en-US" sz="800" b="1" dirty="0" err="1">
                <a:solidFill>
                  <a:schemeClr val="tx1"/>
                </a:solidFill>
              </a:rPr>
              <a:t>MeDuSa</a:t>
            </a:r>
            <a:r>
              <a:rPr lang="en-US" sz="800" b="1" dirty="0">
                <a:solidFill>
                  <a:schemeClr val="tx1"/>
                </a:solidFill>
              </a:rPr>
              <a:t> v3</a:t>
            </a:r>
            <a:r>
              <a:rPr lang="en-US" sz="800" dirty="0">
                <a:solidFill>
                  <a:schemeClr val="tx1"/>
                </a:solidFill>
              </a:rPr>
              <a:t>: </a:t>
            </a:r>
            <a:r>
              <a:rPr lang="en-US" sz="800" dirty="0" err="1">
                <a:solidFill>
                  <a:schemeClr val="tx1"/>
                </a:solidFill>
              </a:rPr>
              <a:t>Bosi</a:t>
            </a:r>
            <a:r>
              <a:rPr lang="en-US" sz="800" dirty="0">
                <a:solidFill>
                  <a:schemeClr val="tx1"/>
                </a:solidFill>
              </a:rPr>
              <a:t>, E. et al. </a:t>
            </a:r>
            <a:r>
              <a:rPr lang="en-US" sz="800" dirty="0" err="1">
                <a:solidFill>
                  <a:schemeClr val="tx1"/>
                </a:solidFill>
              </a:rPr>
              <a:t>MeDuSa</a:t>
            </a:r>
            <a:r>
              <a:rPr lang="en-US" sz="800" dirty="0">
                <a:solidFill>
                  <a:schemeClr val="tx1"/>
                </a:solidFill>
              </a:rPr>
              <a:t>: a multi-draft based scaffolder. Bioinformatics 31, 2443–2451 (2015). </a:t>
            </a:r>
            <a:r>
              <a:rPr lang="en-US" sz="800" b="1" dirty="0" err="1">
                <a:solidFill>
                  <a:schemeClr val="tx1"/>
                </a:solidFill>
              </a:rPr>
              <a:t>MUMmer</a:t>
            </a:r>
            <a:r>
              <a:rPr lang="en-US" sz="800" b="1" dirty="0">
                <a:solidFill>
                  <a:schemeClr val="tx1"/>
                </a:solidFill>
              </a:rPr>
              <a:t> v4.0.0beta2</a:t>
            </a:r>
            <a:r>
              <a:rPr lang="en-US" sz="800" dirty="0">
                <a:solidFill>
                  <a:schemeClr val="tx1"/>
                </a:solidFill>
              </a:rPr>
              <a:t>: </a:t>
            </a:r>
            <a:r>
              <a:rPr lang="en-US" sz="800" dirty="0" err="1">
                <a:solidFill>
                  <a:schemeClr val="tx1"/>
                </a:solidFill>
              </a:rPr>
              <a:t>Marçais</a:t>
            </a:r>
            <a:r>
              <a:rPr lang="en-US" sz="800" dirty="0">
                <a:solidFill>
                  <a:schemeClr val="tx1"/>
                </a:solidFill>
              </a:rPr>
              <a:t>, G. et al. MUMmer4: A fast and versatile genome alignment system. </a:t>
            </a:r>
            <a:r>
              <a:rPr lang="en-US" sz="800" dirty="0" err="1">
                <a:solidFill>
                  <a:schemeClr val="tx1"/>
                </a:solidFill>
              </a:rPr>
              <a:t>PLoS</a:t>
            </a:r>
            <a:r>
              <a:rPr lang="en-US" sz="800" dirty="0">
                <a:solidFill>
                  <a:schemeClr val="tx1"/>
                </a:solidFill>
              </a:rPr>
              <a:t> </a:t>
            </a:r>
            <a:r>
              <a:rPr lang="en-US" sz="800" dirty="0" err="1">
                <a:solidFill>
                  <a:schemeClr val="tx1"/>
                </a:solidFill>
              </a:rPr>
              <a:t>Comput</a:t>
            </a:r>
            <a:r>
              <a:rPr lang="en-US" sz="800" dirty="0">
                <a:solidFill>
                  <a:schemeClr val="tx1"/>
                </a:solidFill>
              </a:rPr>
              <a:t>. Biol. 14, e1005944 (2018). </a:t>
            </a:r>
            <a:r>
              <a:rPr lang="en-US" sz="800" b="1" dirty="0" err="1">
                <a:solidFill>
                  <a:schemeClr val="tx1"/>
                </a:solidFill>
              </a:rPr>
              <a:t>Parsnp</a:t>
            </a:r>
            <a:r>
              <a:rPr lang="en-US" sz="800" b="1" dirty="0">
                <a:solidFill>
                  <a:schemeClr val="tx1"/>
                </a:solidFill>
              </a:rPr>
              <a:t> v1.2</a:t>
            </a:r>
            <a:r>
              <a:rPr lang="en-US" sz="800" dirty="0">
                <a:solidFill>
                  <a:schemeClr val="tx1"/>
                </a:solidFill>
              </a:rPr>
              <a:t>: </a:t>
            </a:r>
            <a:r>
              <a:rPr lang="en-US" sz="800" dirty="0" err="1">
                <a:solidFill>
                  <a:schemeClr val="tx1"/>
                </a:solidFill>
              </a:rPr>
              <a:t>Treangen</a:t>
            </a:r>
            <a:r>
              <a:rPr lang="en-US" sz="800" dirty="0">
                <a:solidFill>
                  <a:schemeClr val="tx1"/>
                </a:solidFill>
              </a:rPr>
              <a:t>, T. J., </a:t>
            </a:r>
            <a:r>
              <a:rPr lang="en-US" sz="800" dirty="0" err="1">
                <a:solidFill>
                  <a:schemeClr val="tx1"/>
                </a:solidFill>
              </a:rPr>
              <a:t>Ondov</a:t>
            </a:r>
            <a:r>
              <a:rPr lang="en-US" sz="800" dirty="0">
                <a:solidFill>
                  <a:schemeClr val="tx1"/>
                </a:solidFill>
              </a:rPr>
              <a:t>, B. D., </a:t>
            </a:r>
            <a:r>
              <a:rPr lang="en-US" sz="800" dirty="0" err="1">
                <a:solidFill>
                  <a:schemeClr val="tx1"/>
                </a:solidFill>
              </a:rPr>
              <a:t>Koren</a:t>
            </a:r>
            <a:r>
              <a:rPr lang="en-US" sz="800" dirty="0">
                <a:solidFill>
                  <a:schemeClr val="tx1"/>
                </a:solidFill>
              </a:rPr>
              <a:t>, S. &amp; </a:t>
            </a:r>
            <a:r>
              <a:rPr lang="en-US" sz="800" dirty="0" err="1">
                <a:solidFill>
                  <a:schemeClr val="tx1"/>
                </a:solidFill>
              </a:rPr>
              <a:t>Phillippy</a:t>
            </a:r>
            <a:r>
              <a:rPr lang="en-US" sz="800" dirty="0">
                <a:solidFill>
                  <a:schemeClr val="tx1"/>
                </a:solidFill>
              </a:rPr>
              <a:t>, A. M. The Harvest suite for rapid core-genome alignment and visualization of thousands of intraspecific microbial genomes. Genome Biol. 15, 524 (2014). </a:t>
            </a:r>
            <a:r>
              <a:rPr lang="en-US" sz="800" b="1" dirty="0" err="1">
                <a:solidFill>
                  <a:schemeClr val="tx1"/>
                </a:solidFill>
              </a:rPr>
              <a:t>SAMtools</a:t>
            </a:r>
            <a:r>
              <a:rPr lang="en-US" sz="800" b="1" dirty="0">
                <a:solidFill>
                  <a:schemeClr val="tx1"/>
                </a:solidFill>
              </a:rPr>
              <a:t> v1.9, </a:t>
            </a:r>
            <a:r>
              <a:rPr lang="en-US" sz="800" b="1" dirty="0" err="1">
                <a:solidFill>
                  <a:schemeClr val="tx1"/>
                </a:solidFill>
              </a:rPr>
              <a:t>BCFtools</a:t>
            </a:r>
            <a:r>
              <a:rPr lang="en-US" sz="800" b="1" dirty="0">
                <a:solidFill>
                  <a:schemeClr val="tx1"/>
                </a:solidFill>
              </a:rPr>
              <a:t> v1.9</a:t>
            </a:r>
            <a:r>
              <a:rPr lang="en-US" sz="800" dirty="0">
                <a:solidFill>
                  <a:schemeClr val="tx1"/>
                </a:solidFill>
              </a:rPr>
              <a:t>: Li, H. et al. The Sequence Alignment/Map format and </a:t>
            </a:r>
            <a:r>
              <a:rPr lang="en-US" sz="800" dirty="0" err="1">
                <a:solidFill>
                  <a:schemeClr val="tx1"/>
                </a:solidFill>
              </a:rPr>
              <a:t>SAMtools</a:t>
            </a:r>
            <a:r>
              <a:rPr lang="en-US" sz="800" dirty="0">
                <a:solidFill>
                  <a:schemeClr val="tx1"/>
                </a:solidFill>
              </a:rPr>
              <a:t>. Bioinformatics 25, 2078–2079 (2009). </a:t>
            </a:r>
            <a:r>
              <a:rPr lang="en-US" sz="800" b="1" dirty="0" err="1">
                <a:solidFill>
                  <a:schemeClr val="tx1"/>
                </a:solidFill>
              </a:rPr>
              <a:t>shinyCircos</a:t>
            </a:r>
            <a:r>
              <a:rPr lang="en-US" sz="800" dirty="0">
                <a:solidFill>
                  <a:schemeClr val="tx1"/>
                </a:solidFill>
              </a:rPr>
              <a:t>: </a:t>
            </a:r>
            <a:r>
              <a:rPr lang="en-US" sz="800" dirty="0" err="1">
                <a:solidFill>
                  <a:schemeClr val="tx1"/>
                </a:solidFill>
              </a:rPr>
              <a:t>Yiming</a:t>
            </a:r>
            <a:r>
              <a:rPr lang="en-US" sz="800" dirty="0">
                <a:solidFill>
                  <a:schemeClr val="tx1"/>
                </a:solidFill>
              </a:rPr>
              <a:t> Yu, </a:t>
            </a:r>
            <a:r>
              <a:rPr lang="en-US" sz="800" dirty="0" err="1">
                <a:solidFill>
                  <a:schemeClr val="tx1"/>
                </a:solidFill>
              </a:rPr>
              <a:t>Yidan</a:t>
            </a:r>
            <a:r>
              <a:rPr lang="en-US" sz="800" dirty="0">
                <a:solidFill>
                  <a:schemeClr val="tx1"/>
                </a:solidFill>
              </a:rPr>
              <a:t> Ouyang, and Wen Yao. </a:t>
            </a:r>
            <a:r>
              <a:rPr lang="en-US" sz="800" dirty="0" err="1">
                <a:solidFill>
                  <a:schemeClr val="tx1"/>
                </a:solidFill>
              </a:rPr>
              <a:t>shinyCircos</a:t>
            </a:r>
            <a:r>
              <a:rPr lang="en-US" sz="800" dirty="0">
                <a:solidFill>
                  <a:schemeClr val="tx1"/>
                </a:solidFill>
              </a:rPr>
              <a:t>: an R/Shiny application for interactive creation of </a:t>
            </a:r>
            <a:r>
              <a:rPr lang="en-US" sz="800" dirty="0" err="1">
                <a:solidFill>
                  <a:schemeClr val="tx1"/>
                </a:solidFill>
              </a:rPr>
              <a:t>Circos</a:t>
            </a:r>
            <a:r>
              <a:rPr lang="en-US" sz="800" dirty="0">
                <a:solidFill>
                  <a:schemeClr val="tx1"/>
                </a:solidFill>
              </a:rPr>
              <a:t> plot. Bioinformatics. 2017 Nov. 24. doi:10.1093/bioinformatics/btx763. </a:t>
            </a:r>
            <a:r>
              <a:rPr lang="en-US" sz="800" b="1" dirty="0" err="1">
                <a:solidFill>
                  <a:schemeClr val="tx1"/>
                </a:solidFill>
              </a:rPr>
              <a:t>Snakemake</a:t>
            </a:r>
            <a:r>
              <a:rPr lang="en-US" sz="800" b="1" dirty="0">
                <a:solidFill>
                  <a:schemeClr val="tx1"/>
                </a:solidFill>
              </a:rPr>
              <a:t> v5.5.4</a:t>
            </a:r>
            <a:r>
              <a:rPr lang="en-US" sz="800" dirty="0">
                <a:solidFill>
                  <a:schemeClr val="tx1"/>
                </a:solidFill>
              </a:rPr>
              <a:t>: </a:t>
            </a:r>
            <a:r>
              <a:rPr lang="en-US" sz="800" dirty="0" err="1">
                <a:solidFill>
                  <a:schemeClr val="tx1"/>
                </a:solidFill>
              </a:rPr>
              <a:t>Köster</a:t>
            </a:r>
            <a:r>
              <a:rPr lang="en-US" sz="800" dirty="0">
                <a:solidFill>
                  <a:schemeClr val="tx1"/>
                </a:solidFill>
              </a:rPr>
              <a:t>, Johannes and </a:t>
            </a:r>
            <a:r>
              <a:rPr lang="en-US" sz="800" dirty="0" err="1">
                <a:solidFill>
                  <a:schemeClr val="tx1"/>
                </a:solidFill>
              </a:rPr>
              <a:t>Rahmann</a:t>
            </a:r>
            <a:r>
              <a:rPr lang="en-US" sz="800" dirty="0">
                <a:solidFill>
                  <a:schemeClr val="tx1"/>
                </a:solidFill>
              </a:rPr>
              <a:t>, Sven. “</a:t>
            </a:r>
            <a:r>
              <a:rPr lang="en-US" sz="800" dirty="0" err="1">
                <a:solidFill>
                  <a:schemeClr val="tx1"/>
                </a:solidFill>
              </a:rPr>
              <a:t>Snakemake</a:t>
            </a:r>
            <a:r>
              <a:rPr lang="en-US" sz="800" dirty="0">
                <a:solidFill>
                  <a:schemeClr val="tx1"/>
                </a:solidFill>
              </a:rPr>
              <a:t> - A scalable bioinformatics workflow engine”. Bioinformatics 2012. </a:t>
            </a:r>
            <a:r>
              <a:rPr lang="en-US" sz="800" b="1" dirty="0">
                <a:solidFill>
                  <a:schemeClr val="tx1"/>
                </a:solidFill>
              </a:rPr>
              <a:t>Spades v3.11.1</a:t>
            </a:r>
            <a:r>
              <a:rPr lang="en-US" sz="800" dirty="0">
                <a:solidFill>
                  <a:schemeClr val="tx1"/>
                </a:solidFill>
              </a:rPr>
              <a:t>: </a:t>
            </a:r>
            <a:r>
              <a:rPr lang="en-US" sz="800" dirty="0" err="1">
                <a:solidFill>
                  <a:schemeClr val="tx1"/>
                </a:solidFill>
              </a:rPr>
              <a:t>Bankevich</a:t>
            </a:r>
            <a:r>
              <a:rPr lang="en-US" sz="800" dirty="0">
                <a:solidFill>
                  <a:schemeClr val="tx1"/>
                </a:solidFill>
              </a:rPr>
              <a:t>, A. et al. </a:t>
            </a:r>
            <a:r>
              <a:rPr lang="en-US" sz="800" dirty="0" err="1">
                <a:solidFill>
                  <a:schemeClr val="tx1"/>
                </a:solidFill>
              </a:rPr>
              <a:t>SPAdes</a:t>
            </a:r>
            <a:r>
              <a:rPr lang="en-US" sz="800" dirty="0">
                <a:solidFill>
                  <a:schemeClr val="tx1"/>
                </a:solidFill>
              </a:rPr>
              <a:t>: a new genome assembly algorithm and its applications to single-cell sequencing. J. </a:t>
            </a:r>
            <a:r>
              <a:rPr lang="en-US" sz="800" dirty="0" err="1">
                <a:solidFill>
                  <a:schemeClr val="tx1"/>
                </a:solidFill>
              </a:rPr>
              <a:t>Comput</a:t>
            </a:r>
            <a:r>
              <a:rPr lang="en-US" sz="800" dirty="0">
                <a:solidFill>
                  <a:schemeClr val="tx1"/>
                </a:solidFill>
              </a:rPr>
              <a:t>. Biol. 19, 455–477 (2012). </a:t>
            </a:r>
            <a:r>
              <a:rPr lang="en-US" sz="800" b="1" dirty="0" err="1">
                <a:solidFill>
                  <a:schemeClr val="tx1"/>
                </a:solidFill>
              </a:rPr>
              <a:t>Trimmomatic</a:t>
            </a:r>
            <a:r>
              <a:rPr lang="en-US" sz="800" b="1" dirty="0">
                <a:solidFill>
                  <a:schemeClr val="tx1"/>
                </a:solidFill>
              </a:rPr>
              <a:t> v0.39</a:t>
            </a:r>
            <a:r>
              <a:rPr lang="en-US" sz="800" dirty="0">
                <a:solidFill>
                  <a:schemeClr val="tx1"/>
                </a:solidFill>
              </a:rPr>
              <a:t>: Bolger, A. M., Lohse, M. &amp; </a:t>
            </a:r>
            <a:r>
              <a:rPr lang="en-US" sz="800" dirty="0" err="1">
                <a:solidFill>
                  <a:schemeClr val="tx1"/>
                </a:solidFill>
              </a:rPr>
              <a:t>Usadel</a:t>
            </a:r>
            <a:r>
              <a:rPr lang="en-US" sz="800" dirty="0">
                <a:solidFill>
                  <a:schemeClr val="tx1"/>
                </a:solidFill>
              </a:rPr>
              <a:t>, B. </a:t>
            </a:r>
            <a:r>
              <a:rPr lang="en-US" sz="800" dirty="0" err="1">
                <a:solidFill>
                  <a:schemeClr val="tx1"/>
                </a:solidFill>
              </a:rPr>
              <a:t>Trimmomatic</a:t>
            </a:r>
            <a:r>
              <a:rPr lang="en-US" sz="800" dirty="0">
                <a:solidFill>
                  <a:schemeClr val="tx1"/>
                </a:solidFill>
              </a:rPr>
              <a:t>: a flexible trimmer for Illumina sequence data. Bioinformatics 30, 2114–2120 (2014). </a:t>
            </a:r>
            <a:r>
              <a:rPr lang="en-US" sz="800" b="1" dirty="0">
                <a:solidFill>
                  <a:schemeClr val="tx1"/>
                </a:solidFill>
              </a:rPr>
              <a:t>Picard v2.20.5</a:t>
            </a:r>
            <a:r>
              <a:rPr lang="en-US" sz="800" dirty="0">
                <a:solidFill>
                  <a:schemeClr val="tx1"/>
                </a:solidFill>
              </a:rPr>
              <a:t>: “Picard Toolkit.” 2019. Broad Institute, GitHub Repository. http://</a:t>
            </a:r>
            <a:r>
              <a:rPr lang="en-US" sz="800" dirty="0" err="1">
                <a:solidFill>
                  <a:schemeClr val="tx1"/>
                </a:solidFill>
              </a:rPr>
              <a:t>broadinstitute.github.io</a:t>
            </a:r>
            <a:r>
              <a:rPr lang="en-US" sz="800" dirty="0">
                <a:solidFill>
                  <a:schemeClr val="tx1"/>
                </a:solidFill>
              </a:rPr>
              <a:t>/</a:t>
            </a:r>
            <a:r>
              <a:rPr lang="en-US" sz="800" dirty="0" err="1">
                <a:solidFill>
                  <a:schemeClr val="tx1"/>
                </a:solidFill>
              </a:rPr>
              <a:t>picard</a:t>
            </a:r>
            <a:r>
              <a:rPr lang="en-US" sz="800" dirty="0">
                <a:solidFill>
                  <a:schemeClr val="tx1"/>
                </a:solidFill>
              </a:rPr>
              <a:t>/; Broad Institute. </a:t>
            </a:r>
            <a:r>
              <a:rPr lang="en-US" sz="800" b="1" dirty="0">
                <a:solidFill>
                  <a:schemeClr val="tx1"/>
                </a:solidFill>
              </a:rPr>
              <a:t>Docker v18.09.7</a:t>
            </a:r>
            <a:r>
              <a:rPr lang="en-US" sz="800" dirty="0">
                <a:solidFill>
                  <a:schemeClr val="tx1"/>
                </a:solidFill>
              </a:rPr>
              <a:t>: Boettiger (2015) Boettiger C. An introduction to Docker for reproducible research. ACM SIGOPS Operating Systems Review, Special Issue on Repeatability and Sharing of Experimental Artifacts. 2015;49(1):71–79. </a:t>
            </a:r>
          </a:p>
        </p:txBody>
      </p:sp>
      <p:sp>
        <p:nvSpPr>
          <p:cNvPr id="27" name="Rectangle 26">
            <a:extLst>
              <a:ext uri="{FF2B5EF4-FFF2-40B4-BE49-F238E27FC236}">
                <a16:creationId xmlns:a16="http://schemas.microsoft.com/office/drawing/2014/main" id="{E4C8FB51-B070-3C4D-AB15-8410AC4D0A53}"/>
              </a:ext>
            </a:extLst>
          </p:cNvPr>
          <p:cNvSpPr/>
          <p:nvPr/>
        </p:nvSpPr>
        <p:spPr>
          <a:xfrm>
            <a:off x="7169101" y="5070795"/>
            <a:ext cx="6080760" cy="46523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spcBef>
                <a:spcPts val="768"/>
              </a:spcBef>
            </a:pPr>
            <a:r>
              <a:rPr lang="en-US" sz="3200" b="1" dirty="0">
                <a:solidFill>
                  <a:srgbClr val="296B7F"/>
                </a:solidFill>
                <a:cs typeface="Arial" panose="020B0604020202020204" pitchFamily="34" charset="0"/>
              </a:rPr>
              <a:t>Results &amp; Conclusions</a:t>
            </a:r>
          </a:p>
          <a:p>
            <a:pPr marL="182880" indent="-182880" algn="just">
              <a:spcBef>
                <a:spcPts val="500"/>
              </a:spcBef>
              <a:spcAft>
                <a:spcPts val="500"/>
              </a:spcAft>
              <a:buFont typeface="Arial" panose="020B0604020202020204" pitchFamily="34" charset="0"/>
              <a:buChar char="•"/>
            </a:pPr>
            <a:r>
              <a:rPr lang="en-US" sz="1800" dirty="0">
                <a:solidFill>
                  <a:schemeClr val="tx1"/>
                </a:solidFill>
              </a:rPr>
              <a:t>VDAP is a </a:t>
            </a:r>
            <a:r>
              <a:rPr lang="en-US" sz="1800" i="1" dirty="0">
                <a:solidFill>
                  <a:schemeClr val="tx1"/>
                </a:solidFill>
              </a:rPr>
              <a:t>de novo</a:t>
            </a:r>
            <a:r>
              <a:rPr lang="en-US" sz="1800" dirty="0">
                <a:solidFill>
                  <a:schemeClr val="tx1"/>
                </a:solidFill>
              </a:rPr>
              <a:t> pipeline that utilizes free, open-source tools for quality control, assembly and variant calling (Fig. 2).</a:t>
            </a:r>
          </a:p>
          <a:p>
            <a:pPr marL="182880" indent="-182880" algn="just">
              <a:spcBef>
                <a:spcPts val="500"/>
              </a:spcBef>
              <a:spcAft>
                <a:spcPts val="500"/>
              </a:spcAft>
              <a:buFont typeface="Arial" panose="020B0604020202020204" pitchFamily="34" charset="0"/>
              <a:buChar char="•"/>
            </a:pPr>
            <a:r>
              <a:rPr lang="en-US" sz="1800" dirty="0">
                <a:solidFill>
                  <a:schemeClr val="tx1"/>
                </a:solidFill>
              </a:rPr>
              <a:t>It outperformed reference-based alignment in resolving regions of interest (Fig. 4).</a:t>
            </a:r>
          </a:p>
          <a:p>
            <a:pPr marL="182880" indent="-182880" algn="just">
              <a:spcBef>
                <a:spcPts val="500"/>
              </a:spcBef>
              <a:spcAft>
                <a:spcPts val="500"/>
              </a:spcAft>
              <a:buFont typeface="Arial" panose="020B0604020202020204" pitchFamily="34" charset="0"/>
              <a:buChar char="•"/>
            </a:pPr>
            <a:r>
              <a:rPr lang="en-US" sz="1800" dirty="0">
                <a:solidFill>
                  <a:schemeClr val="tx1"/>
                </a:solidFill>
              </a:rPr>
              <a:t>We are refining our pipeline to address and prevent inversions as seen in BCBL-1 (Fig. 3) and testing our pipeline on other datasets.</a:t>
            </a:r>
          </a:p>
          <a:p>
            <a:pPr marL="182880" indent="-182880" algn="just">
              <a:spcBef>
                <a:spcPts val="500"/>
              </a:spcBef>
              <a:spcAft>
                <a:spcPts val="500"/>
              </a:spcAft>
              <a:buFont typeface="Arial" panose="020B0604020202020204" pitchFamily="34" charset="0"/>
              <a:buChar char="•"/>
            </a:pPr>
            <a:r>
              <a:rPr lang="en-US" sz="1800" dirty="0">
                <a:solidFill>
                  <a:schemeClr val="tx1"/>
                </a:solidFill>
              </a:rPr>
              <a:t>The combination of our pipeline and a docker container of software to run it provides researchers with minimal computational knowledge with the ability to perform assemblies of known viral sequencing reads on their local computer or other computational platforms such as Amazon Web Services.</a:t>
            </a:r>
            <a:endParaRPr lang="en-US" sz="2000" dirty="0">
              <a:solidFill>
                <a:schemeClr val="tx1"/>
              </a:solidFill>
            </a:endParaRPr>
          </a:p>
          <a:p>
            <a:pPr marL="342900" indent="-342900" algn="just">
              <a:buFont typeface="Arial" panose="020B0604020202020204" pitchFamily="34" charset="0"/>
              <a:buChar char="•"/>
            </a:pPr>
            <a:endParaRPr lang="en-US" sz="2000" dirty="0">
              <a:solidFill>
                <a:schemeClr val="tx1"/>
              </a:solidFill>
            </a:endParaRPr>
          </a:p>
        </p:txBody>
      </p:sp>
      <p:sp>
        <p:nvSpPr>
          <p:cNvPr id="20" name="Rectangle 19">
            <a:extLst>
              <a:ext uri="{FF2B5EF4-FFF2-40B4-BE49-F238E27FC236}">
                <a16:creationId xmlns:a16="http://schemas.microsoft.com/office/drawing/2014/main" id="{9AAFC98D-56F9-8841-B939-37D836FBCD80}"/>
              </a:ext>
            </a:extLst>
          </p:cNvPr>
          <p:cNvSpPr/>
          <p:nvPr/>
        </p:nvSpPr>
        <p:spPr>
          <a:xfrm>
            <a:off x="13480475" y="13229405"/>
            <a:ext cx="5981206" cy="21678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0A713F30-D59A-134C-954B-E55A186F0DDC}"/>
              </a:ext>
            </a:extLst>
          </p:cNvPr>
          <p:cNvSpPr txBox="1"/>
          <p:nvPr/>
        </p:nvSpPr>
        <p:spPr>
          <a:xfrm>
            <a:off x="13467395" y="14723704"/>
            <a:ext cx="6002400" cy="689571"/>
          </a:xfrm>
          <a:prstGeom prst="rect">
            <a:avLst/>
          </a:prstGeom>
          <a:noFill/>
        </p:spPr>
        <p:txBody>
          <a:bodyPr vert="horz" wrap="square" lIns="292608" tIns="146304" rIns="292608" bIns="146304" rtlCol="0">
            <a:noAutofit/>
          </a:bodyPr>
          <a:lstStyle/>
          <a:p>
            <a:r>
              <a:rPr lang="en-US" sz="1400" b="1" dirty="0">
                <a:cs typeface="Arial" panose="020B0604020202020204" pitchFamily="34" charset="0"/>
              </a:rPr>
              <a:t>Fig. 4: </a:t>
            </a:r>
            <a:r>
              <a:rPr lang="en-US" sz="1400" b="1" i="1" dirty="0">
                <a:cs typeface="Arial" panose="020B0604020202020204" pitchFamily="34" charset="0"/>
              </a:rPr>
              <a:t>de novo </a:t>
            </a:r>
            <a:r>
              <a:rPr lang="en-US" sz="1400" b="1" dirty="0">
                <a:cs typeface="Arial" panose="020B0604020202020204" pitchFamily="34" charset="0"/>
              </a:rPr>
              <a:t>alignment resolves misalignments introduced in K1 (A) however it is not able to resolve all alignments as seen in K15 (B).</a:t>
            </a:r>
            <a:endParaRPr lang="en-US" sz="1400" dirty="0">
              <a:cs typeface="Arial" panose="020B0604020202020204" pitchFamily="34" charset="0"/>
            </a:endParaRPr>
          </a:p>
        </p:txBody>
      </p:sp>
      <p:pic>
        <p:nvPicPr>
          <p:cNvPr id="10" name="Picture 9">
            <a:extLst>
              <a:ext uri="{FF2B5EF4-FFF2-40B4-BE49-F238E27FC236}">
                <a16:creationId xmlns:a16="http://schemas.microsoft.com/office/drawing/2014/main" id="{7BABE843-F894-5343-9D02-F0BBAAF2FB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75909" y="13407314"/>
            <a:ext cx="5806440" cy="1353779"/>
          </a:xfrm>
          <a:prstGeom prst="rect">
            <a:avLst/>
          </a:prstGeom>
        </p:spPr>
      </p:pic>
      <p:sp>
        <p:nvSpPr>
          <p:cNvPr id="35" name="TextBox 34">
            <a:extLst>
              <a:ext uri="{FF2B5EF4-FFF2-40B4-BE49-F238E27FC236}">
                <a16:creationId xmlns:a16="http://schemas.microsoft.com/office/drawing/2014/main" id="{5C582513-2AD2-184C-9AE6-E59B1FD9ABA8}"/>
              </a:ext>
            </a:extLst>
          </p:cNvPr>
          <p:cNvSpPr txBox="1"/>
          <p:nvPr/>
        </p:nvSpPr>
        <p:spPr>
          <a:xfrm>
            <a:off x="13294397" y="13077896"/>
            <a:ext cx="914400" cy="914400"/>
          </a:xfrm>
          <a:prstGeom prst="rect">
            <a:avLst/>
          </a:prstGeom>
          <a:noFill/>
        </p:spPr>
        <p:txBody>
          <a:bodyPr vert="horz" wrap="none" lIns="292608" tIns="146304" rIns="292608" bIns="146304" rtlCol="0">
            <a:normAutofit/>
          </a:bodyPr>
          <a:lstStyle/>
          <a:p>
            <a:pPr marL="0" indent="0">
              <a:buFont typeface="Arial" panose="020B0604020202020204" pitchFamily="34" charset="0"/>
              <a:buNone/>
            </a:pPr>
            <a:r>
              <a:rPr lang="en-US" sz="2000" b="1" dirty="0">
                <a:latin typeface="Arial" panose="020B0604020202020204" pitchFamily="34" charset="0"/>
                <a:cs typeface="Arial" panose="020B0604020202020204" pitchFamily="34" charset="0"/>
              </a:rPr>
              <a:t>A</a:t>
            </a:r>
          </a:p>
        </p:txBody>
      </p:sp>
      <p:sp>
        <p:nvSpPr>
          <p:cNvPr id="37" name="TextBox 36">
            <a:extLst>
              <a:ext uri="{FF2B5EF4-FFF2-40B4-BE49-F238E27FC236}">
                <a16:creationId xmlns:a16="http://schemas.microsoft.com/office/drawing/2014/main" id="{D43B7982-9728-F14C-A7FD-5F3FEF38456B}"/>
              </a:ext>
            </a:extLst>
          </p:cNvPr>
          <p:cNvSpPr txBox="1"/>
          <p:nvPr/>
        </p:nvSpPr>
        <p:spPr>
          <a:xfrm>
            <a:off x="13294397" y="13789970"/>
            <a:ext cx="914400" cy="914400"/>
          </a:xfrm>
          <a:prstGeom prst="rect">
            <a:avLst/>
          </a:prstGeom>
          <a:noFill/>
        </p:spPr>
        <p:txBody>
          <a:bodyPr vert="horz" wrap="none" lIns="292608" tIns="146304" rIns="292608" bIns="146304" rtlCol="0">
            <a:normAutofit/>
          </a:bodyPr>
          <a:lstStyle/>
          <a:p>
            <a:pPr marL="0" indent="0">
              <a:buFont typeface="Arial" panose="020B0604020202020204" pitchFamily="34" charset="0"/>
              <a:buNone/>
            </a:pPr>
            <a:r>
              <a:rPr lang="en-US" sz="2000" b="1" dirty="0">
                <a:latin typeface="Arial" panose="020B0604020202020204" pitchFamily="34" charset="0"/>
                <a:cs typeface="Arial" panose="020B0604020202020204" pitchFamily="34" charset="0"/>
              </a:rPr>
              <a:t>B</a:t>
            </a:r>
          </a:p>
        </p:txBody>
      </p:sp>
      <p:grpSp>
        <p:nvGrpSpPr>
          <p:cNvPr id="13" name="Group 12">
            <a:extLst>
              <a:ext uri="{FF2B5EF4-FFF2-40B4-BE49-F238E27FC236}">
                <a16:creationId xmlns:a16="http://schemas.microsoft.com/office/drawing/2014/main" id="{2A561AC9-06EE-0546-8F27-53BAD43F7BD9}"/>
              </a:ext>
            </a:extLst>
          </p:cNvPr>
          <p:cNvGrpSpPr/>
          <p:nvPr/>
        </p:nvGrpSpPr>
        <p:grpSpPr>
          <a:xfrm>
            <a:off x="13346740" y="5070795"/>
            <a:ext cx="6123055" cy="7995717"/>
            <a:chOff x="13366190" y="5070796"/>
            <a:chExt cx="6123055" cy="7995717"/>
          </a:xfrm>
        </p:grpSpPr>
        <p:sp>
          <p:nvSpPr>
            <p:cNvPr id="21" name="Rectangle 20">
              <a:extLst>
                <a:ext uri="{FF2B5EF4-FFF2-40B4-BE49-F238E27FC236}">
                  <a16:creationId xmlns:a16="http://schemas.microsoft.com/office/drawing/2014/main" id="{99E2A062-A234-E641-990F-BE042EC7A25B}"/>
                </a:ext>
              </a:extLst>
            </p:cNvPr>
            <p:cNvSpPr/>
            <p:nvPr/>
          </p:nvSpPr>
          <p:spPr>
            <a:xfrm>
              <a:off x="13499925" y="5070796"/>
              <a:ext cx="5989320" cy="799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A113ABC5-8A97-234D-A032-8F92B9AC984C}"/>
                </a:ext>
              </a:extLst>
            </p:cNvPr>
            <p:cNvSpPr txBox="1"/>
            <p:nvPr/>
          </p:nvSpPr>
          <p:spPr>
            <a:xfrm>
              <a:off x="13485976" y="12370950"/>
              <a:ext cx="5994287" cy="695563"/>
            </a:xfrm>
            <a:prstGeom prst="rect">
              <a:avLst/>
            </a:prstGeom>
            <a:noFill/>
          </p:spPr>
          <p:txBody>
            <a:bodyPr vert="horz" wrap="square" lIns="292608" tIns="146304" rIns="292608" bIns="146304" rtlCol="0">
              <a:noAutofit/>
            </a:bodyPr>
            <a:lstStyle/>
            <a:p>
              <a:r>
                <a:rPr lang="en-US" sz="1400" b="1" dirty="0">
                  <a:cs typeface="Arial" panose="020B0604020202020204" pitchFamily="34" charset="0"/>
                </a:rPr>
                <a:t>Fig. 3: </a:t>
              </a:r>
              <a:r>
                <a:rPr lang="en-US" sz="1400" b="1" dirty="0" err="1">
                  <a:cs typeface="Arial" panose="020B0604020202020204" pitchFamily="34" charset="0"/>
                </a:rPr>
                <a:t>shinyCircos</a:t>
              </a:r>
              <a:r>
                <a:rPr lang="en-US" sz="1400" b="1" dirty="0">
                  <a:cs typeface="Arial" panose="020B0604020202020204" pitchFamily="34" charset="0"/>
                </a:rPr>
                <a:t> plots visualizing similarities and differences between de novo aligned and reference genomes: BCBL-1 (A), BC-1 (B) or JSC-1 (C).</a:t>
              </a:r>
              <a:endParaRPr lang="en-US" sz="1400" dirty="0">
                <a:cs typeface="Arial" panose="020B0604020202020204" pitchFamily="34" charset="0"/>
              </a:endParaRPr>
            </a:p>
          </p:txBody>
        </p:sp>
        <p:sp>
          <p:nvSpPr>
            <p:cNvPr id="26" name="TextBox 25">
              <a:extLst>
                <a:ext uri="{FF2B5EF4-FFF2-40B4-BE49-F238E27FC236}">
                  <a16:creationId xmlns:a16="http://schemas.microsoft.com/office/drawing/2014/main" id="{25852516-5FD9-4C46-B94D-9ECA257DC7CA}"/>
                </a:ext>
              </a:extLst>
            </p:cNvPr>
            <p:cNvSpPr txBox="1"/>
            <p:nvPr/>
          </p:nvSpPr>
          <p:spPr>
            <a:xfrm>
              <a:off x="13366190" y="5108416"/>
              <a:ext cx="914400" cy="914400"/>
            </a:xfrm>
            <a:prstGeom prst="rect">
              <a:avLst/>
            </a:prstGeom>
            <a:noFill/>
          </p:spPr>
          <p:txBody>
            <a:bodyPr vert="horz" wrap="none" lIns="292608" tIns="146304" rIns="292608" bIns="146304" rtlCol="0">
              <a:normAutofit/>
            </a:bodyPr>
            <a:lstStyle/>
            <a:p>
              <a:pPr marL="0" indent="0">
                <a:buFont typeface="Arial" panose="020B0604020202020204" pitchFamily="34" charset="0"/>
                <a:buNone/>
              </a:pPr>
              <a:r>
                <a:rPr lang="en-US" sz="2000" b="1" dirty="0">
                  <a:latin typeface="Arial" panose="020B0604020202020204" pitchFamily="34" charset="0"/>
                  <a:cs typeface="Arial" panose="020B0604020202020204" pitchFamily="34" charset="0"/>
                </a:rPr>
                <a:t>A</a:t>
              </a:r>
            </a:p>
          </p:txBody>
        </p:sp>
        <p:sp>
          <p:nvSpPr>
            <p:cNvPr id="31" name="TextBox 30">
              <a:extLst>
                <a:ext uri="{FF2B5EF4-FFF2-40B4-BE49-F238E27FC236}">
                  <a16:creationId xmlns:a16="http://schemas.microsoft.com/office/drawing/2014/main" id="{D090FC41-BB57-1143-8AEA-EC9A76D1D466}"/>
                </a:ext>
              </a:extLst>
            </p:cNvPr>
            <p:cNvSpPr txBox="1"/>
            <p:nvPr/>
          </p:nvSpPr>
          <p:spPr>
            <a:xfrm>
              <a:off x="13366190" y="9779975"/>
              <a:ext cx="914400" cy="914400"/>
            </a:xfrm>
            <a:prstGeom prst="rect">
              <a:avLst/>
            </a:prstGeom>
            <a:noFill/>
          </p:spPr>
          <p:txBody>
            <a:bodyPr vert="horz" wrap="none" lIns="292608" tIns="146304" rIns="292608" bIns="146304" rtlCol="0">
              <a:normAutofit/>
            </a:bodyPr>
            <a:lstStyle/>
            <a:p>
              <a:pPr marL="0" indent="0">
                <a:buFont typeface="Arial" panose="020B0604020202020204" pitchFamily="34" charset="0"/>
                <a:buNone/>
              </a:pPr>
              <a:r>
                <a:rPr lang="en-US" sz="2000" b="1" dirty="0">
                  <a:latin typeface="Arial" panose="020B0604020202020204" pitchFamily="34" charset="0"/>
                  <a:cs typeface="Arial" panose="020B0604020202020204" pitchFamily="34" charset="0"/>
                </a:rPr>
                <a:t>B</a:t>
              </a:r>
            </a:p>
          </p:txBody>
        </p:sp>
        <p:sp>
          <p:nvSpPr>
            <p:cNvPr id="32" name="TextBox 31">
              <a:extLst>
                <a:ext uri="{FF2B5EF4-FFF2-40B4-BE49-F238E27FC236}">
                  <a16:creationId xmlns:a16="http://schemas.microsoft.com/office/drawing/2014/main" id="{6F3D1D16-7C9A-BD41-835A-B5EEC578CD43}"/>
                </a:ext>
              </a:extLst>
            </p:cNvPr>
            <p:cNvSpPr txBox="1"/>
            <p:nvPr/>
          </p:nvSpPr>
          <p:spPr>
            <a:xfrm>
              <a:off x="16399921" y="9779975"/>
              <a:ext cx="914400" cy="914400"/>
            </a:xfrm>
            <a:prstGeom prst="rect">
              <a:avLst/>
            </a:prstGeom>
            <a:noFill/>
          </p:spPr>
          <p:txBody>
            <a:bodyPr vert="horz" wrap="none" lIns="292608" tIns="146304" rIns="292608" bIns="146304" rtlCol="0">
              <a:normAutofit/>
            </a:bodyPr>
            <a:lstStyle/>
            <a:p>
              <a:pPr marL="0" indent="0">
                <a:buFont typeface="Arial" panose="020B0604020202020204" pitchFamily="34" charset="0"/>
                <a:buNone/>
              </a:pPr>
              <a:r>
                <a:rPr lang="en-US" sz="2000" b="1" dirty="0">
                  <a:latin typeface="Arial" panose="020B0604020202020204" pitchFamily="34" charset="0"/>
                  <a:cs typeface="Arial" panose="020B0604020202020204" pitchFamily="34" charset="0"/>
                </a:rPr>
                <a:t>C</a:t>
              </a:r>
            </a:p>
          </p:txBody>
        </p:sp>
        <p:pic>
          <p:nvPicPr>
            <p:cNvPr id="15" name="Picture 14">
              <a:extLst>
                <a:ext uri="{FF2B5EF4-FFF2-40B4-BE49-F238E27FC236}">
                  <a16:creationId xmlns:a16="http://schemas.microsoft.com/office/drawing/2014/main" id="{3B4F6A3E-ACFA-814F-A961-3CD457BFC0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97120" y="5293482"/>
              <a:ext cx="4572000" cy="4496092"/>
            </a:xfrm>
            <a:prstGeom prst="rect">
              <a:avLst/>
            </a:prstGeom>
          </p:spPr>
        </p:pic>
        <p:pic>
          <p:nvPicPr>
            <p:cNvPr id="23" name="Picture 22">
              <a:extLst>
                <a:ext uri="{FF2B5EF4-FFF2-40B4-BE49-F238E27FC236}">
                  <a16:creationId xmlns:a16="http://schemas.microsoft.com/office/drawing/2014/main" id="{9D09BBAD-0F77-8945-B4B8-26E21944A69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188" y="9979474"/>
              <a:ext cx="2286000" cy="2245127"/>
            </a:xfrm>
            <a:prstGeom prst="rect">
              <a:avLst/>
            </a:prstGeom>
          </p:spPr>
        </p:pic>
        <p:pic>
          <p:nvPicPr>
            <p:cNvPr id="38" name="Picture 37">
              <a:extLst>
                <a:ext uri="{FF2B5EF4-FFF2-40B4-BE49-F238E27FC236}">
                  <a16:creationId xmlns:a16="http://schemas.microsoft.com/office/drawing/2014/main" id="{7DF98A87-439A-6147-9ED3-9E3C13979B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977233" y="9979474"/>
              <a:ext cx="2286000" cy="2248046"/>
            </a:xfrm>
            <a:prstGeom prst="rect">
              <a:avLst/>
            </a:prstGeom>
          </p:spPr>
        </p:pic>
      </p:grpSp>
      <p:sp>
        <p:nvSpPr>
          <p:cNvPr id="39" name="Rectangle 38">
            <a:extLst>
              <a:ext uri="{FF2B5EF4-FFF2-40B4-BE49-F238E27FC236}">
                <a16:creationId xmlns:a16="http://schemas.microsoft.com/office/drawing/2014/main" id="{080DDC9D-32F0-884E-A144-C52503897D95}"/>
              </a:ext>
            </a:extLst>
          </p:cNvPr>
          <p:cNvSpPr/>
          <p:nvPr/>
        </p:nvSpPr>
        <p:spPr>
          <a:xfrm>
            <a:off x="596225" y="11825819"/>
            <a:ext cx="5882734" cy="2370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en-US" sz="2000" dirty="0">
              <a:solidFill>
                <a:schemeClr val="tx1"/>
              </a:solidFill>
            </a:endParaRPr>
          </a:p>
        </p:txBody>
      </p:sp>
      <p:pic>
        <p:nvPicPr>
          <p:cNvPr id="19" name="Picture 18">
            <a:extLst>
              <a:ext uri="{FF2B5EF4-FFF2-40B4-BE49-F238E27FC236}">
                <a16:creationId xmlns:a16="http://schemas.microsoft.com/office/drawing/2014/main" id="{0F97E8D6-CB54-C049-A40A-933173A4373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4518" y="11906395"/>
            <a:ext cx="5054600" cy="1524000"/>
          </a:xfrm>
          <a:prstGeom prst="rect">
            <a:avLst/>
          </a:prstGeom>
        </p:spPr>
      </p:pic>
      <p:sp>
        <p:nvSpPr>
          <p:cNvPr id="24" name="TextBox 23">
            <a:extLst>
              <a:ext uri="{FF2B5EF4-FFF2-40B4-BE49-F238E27FC236}">
                <a16:creationId xmlns:a16="http://schemas.microsoft.com/office/drawing/2014/main" id="{028940C0-03E2-E744-9CEB-4DFDA9453263}"/>
              </a:ext>
            </a:extLst>
          </p:cNvPr>
          <p:cNvSpPr txBox="1"/>
          <p:nvPr/>
        </p:nvSpPr>
        <p:spPr>
          <a:xfrm>
            <a:off x="543489" y="13296634"/>
            <a:ext cx="5988205" cy="899529"/>
          </a:xfrm>
          <a:prstGeom prst="rect">
            <a:avLst/>
          </a:prstGeom>
          <a:noFill/>
        </p:spPr>
        <p:txBody>
          <a:bodyPr vert="horz" wrap="square" lIns="292608" tIns="146304" rIns="292608" bIns="146304" rtlCol="0">
            <a:noAutofit/>
          </a:bodyPr>
          <a:lstStyle/>
          <a:p>
            <a:r>
              <a:rPr lang="en-US" sz="1400" b="1" dirty="0">
                <a:cs typeface="Arial" panose="020B0604020202020204" pitchFamily="34" charset="0"/>
              </a:rPr>
              <a:t>Fig. 1: Schematic representation of </a:t>
            </a:r>
            <a:r>
              <a:rPr lang="en-US" sz="1400" b="1" dirty="0" err="1">
                <a:cs typeface="Arial" panose="020B0604020202020204" pitchFamily="34" charset="0"/>
              </a:rPr>
              <a:t>γ</a:t>
            </a:r>
            <a:r>
              <a:rPr lang="en-US" sz="1400" b="1" dirty="0">
                <a:cs typeface="Arial" panose="020B0604020202020204" pitchFamily="34" charset="0"/>
              </a:rPr>
              <a:t>-herpesvirus genomes. </a:t>
            </a:r>
            <a:r>
              <a:rPr lang="en-US" sz="1400" dirty="0">
                <a:cs typeface="Arial" panose="020B0604020202020204" pitchFamily="34" charset="0"/>
              </a:rPr>
              <a:t>Highlighted genes are included for orientation on the genome, with repeat regions indicated as dark grey boxes. Adapted from </a:t>
            </a:r>
            <a:r>
              <a:rPr lang="en-US" sz="1400" dirty="0" err="1">
                <a:cs typeface="Arial" panose="020B0604020202020204" pitchFamily="34" charset="0"/>
              </a:rPr>
              <a:t>Damania</a:t>
            </a:r>
            <a:r>
              <a:rPr lang="en-US" sz="1400" dirty="0">
                <a:cs typeface="Arial" panose="020B0604020202020204" pitchFamily="34" charset="0"/>
              </a:rPr>
              <a:t> et al., 2014.</a:t>
            </a:r>
          </a:p>
        </p:txBody>
      </p:sp>
      <p:sp>
        <p:nvSpPr>
          <p:cNvPr id="42" name="Rectangle 41">
            <a:extLst>
              <a:ext uri="{FF2B5EF4-FFF2-40B4-BE49-F238E27FC236}">
                <a16:creationId xmlns:a16="http://schemas.microsoft.com/office/drawing/2014/main" id="{51DC27C1-A150-C142-B60E-C278D62D3579}"/>
              </a:ext>
            </a:extLst>
          </p:cNvPr>
          <p:cNvSpPr/>
          <p:nvPr/>
        </p:nvSpPr>
        <p:spPr>
          <a:xfrm>
            <a:off x="13480475" y="18207634"/>
            <a:ext cx="5973500" cy="1170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fontAlgn="base"/>
            <a:r>
              <a:rPr lang="en-US" sz="900" b="1" dirty="0">
                <a:solidFill>
                  <a:schemeClr val="tx1"/>
                </a:solidFill>
              </a:rPr>
              <a:t>Funding</a:t>
            </a:r>
          </a:p>
          <a:p>
            <a:pPr algn="just" fontAlgn="base"/>
            <a:r>
              <a:rPr lang="en-US" sz="800" dirty="0">
                <a:solidFill>
                  <a:schemeClr val="tx1"/>
                </a:solidFill>
              </a:rPr>
              <a:t>This project has been funded in whole or in part with federal funds from the National Cancer Institute, National Institutes of Health, under contract HHSN261200800001E and NCI Contract 75N91019D00024. The content of this publication does not necessarily reflect the views or policies of the Department of Health and Human Services, nor does mention of trade names, commercial products, or organizations imply endorsement by the U.S. Government.</a:t>
            </a:r>
          </a:p>
          <a:p>
            <a:pPr fontAlgn="base"/>
            <a:r>
              <a:rPr lang="en-US" sz="800" dirty="0">
                <a:solidFill>
                  <a:schemeClr val="tx1"/>
                </a:solidFill>
              </a:rPr>
              <a:t>DEPARTMENT OF HEALTH AND HUMAN SERVICES • National Institutes of Health • National Cancer Institute</a:t>
            </a:r>
          </a:p>
          <a:p>
            <a:pPr fontAlgn="base"/>
            <a:r>
              <a:rPr lang="en-US" sz="800" dirty="0">
                <a:solidFill>
                  <a:schemeClr val="tx1"/>
                </a:solidFill>
              </a:rPr>
              <a:t>Frederick National Laboratory is a Federally Funded Research and Development Center operated by Leidos Biomedical Research, Inc., for the National Cancer Institute</a:t>
            </a:r>
          </a:p>
          <a:p>
            <a:pPr algn="just"/>
            <a:endParaRPr lang="en-US" sz="800" dirty="0">
              <a:solidFill>
                <a:schemeClr val="tx1"/>
              </a:solidFill>
            </a:endParaRPr>
          </a:p>
        </p:txBody>
      </p:sp>
      <p:sp>
        <p:nvSpPr>
          <p:cNvPr id="2" name="Rectangle 1">
            <a:extLst>
              <a:ext uri="{FF2B5EF4-FFF2-40B4-BE49-F238E27FC236}">
                <a16:creationId xmlns:a16="http://schemas.microsoft.com/office/drawing/2014/main" id="{B87E319D-09D1-2442-8EF7-13BE19369855}"/>
              </a:ext>
            </a:extLst>
          </p:cNvPr>
          <p:cNvSpPr/>
          <p:nvPr/>
        </p:nvSpPr>
        <p:spPr>
          <a:xfrm>
            <a:off x="7169101" y="9927716"/>
            <a:ext cx="6080760" cy="9448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5BA85069-63B8-9A40-B46D-58B6299416AC}"/>
              </a:ext>
            </a:extLst>
          </p:cNvPr>
          <p:cNvSpPr txBox="1"/>
          <p:nvPr/>
        </p:nvSpPr>
        <p:spPr>
          <a:xfrm>
            <a:off x="7148943" y="18329790"/>
            <a:ext cx="5361256" cy="1001007"/>
          </a:xfrm>
          <a:prstGeom prst="rect">
            <a:avLst/>
          </a:prstGeom>
          <a:noFill/>
        </p:spPr>
        <p:txBody>
          <a:bodyPr vert="horz" wrap="square" lIns="292608" tIns="146304" rIns="292608" bIns="146304" rtlCol="0">
            <a:noAutofit/>
          </a:bodyPr>
          <a:lstStyle/>
          <a:p>
            <a:r>
              <a:rPr lang="en-US" sz="1400" b="1" dirty="0">
                <a:cs typeface="Arial" panose="020B0604020202020204" pitchFamily="34" charset="0"/>
              </a:rPr>
              <a:t>Fig. 2: Comparison of reference-based alignment and de novo assembly pipeline VDAP.</a:t>
            </a:r>
            <a:r>
              <a:rPr lang="en-US" sz="1400" dirty="0">
                <a:cs typeface="Arial" panose="020B0604020202020204" pitchFamily="34" charset="0"/>
              </a:rPr>
              <a:t> Tools  with their versions used in the pipeline are indicated in blue with output file formats shown in red.</a:t>
            </a:r>
          </a:p>
        </p:txBody>
      </p:sp>
      <p:grpSp>
        <p:nvGrpSpPr>
          <p:cNvPr id="46" name="Group 45">
            <a:extLst>
              <a:ext uri="{FF2B5EF4-FFF2-40B4-BE49-F238E27FC236}">
                <a16:creationId xmlns:a16="http://schemas.microsoft.com/office/drawing/2014/main" id="{DF3084C2-56A6-B14D-9B48-CFA8BF21604E}"/>
              </a:ext>
            </a:extLst>
          </p:cNvPr>
          <p:cNvGrpSpPr/>
          <p:nvPr/>
        </p:nvGrpSpPr>
        <p:grpSpPr>
          <a:xfrm>
            <a:off x="12311797" y="18411744"/>
            <a:ext cx="733067" cy="837098"/>
            <a:chOff x="12467541" y="18325998"/>
            <a:chExt cx="733067" cy="837098"/>
          </a:xfrm>
        </p:grpSpPr>
        <p:pic>
          <p:nvPicPr>
            <p:cNvPr id="41" name="Picture 40">
              <a:extLst>
                <a:ext uri="{FF2B5EF4-FFF2-40B4-BE49-F238E27FC236}">
                  <a16:creationId xmlns:a16="http://schemas.microsoft.com/office/drawing/2014/main" id="{2B58715F-203E-AC4D-AEFB-56E6FA3A7953}"/>
                </a:ext>
              </a:extLst>
            </p:cNvPr>
            <p:cNvPicPr>
              <a:picLocks noChangeAspect="1"/>
            </p:cNvPicPr>
            <p:nvPr/>
          </p:nvPicPr>
          <p:blipFill rotWithShape="1">
            <a:blip r:embed="rId12">
              <a:extLst>
                <a:ext uri="{28A0092B-C50C-407E-A947-70E740481C1C}">
                  <a14:useLocalDpi xmlns:a14="http://schemas.microsoft.com/office/drawing/2010/main" val="0"/>
                </a:ext>
              </a:extLst>
            </a:blip>
            <a:srcRect b="18342"/>
            <a:stretch/>
          </p:blipFill>
          <p:spPr>
            <a:xfrm>
              <a:off x="12467541" y="18325998"/>
              <a:ext cx="731520" cy="742692"/>
            </a:xfrm>
            <a:prstGeom prst="rect">
              <a:avLst/>
            </a:prstGeom>
          </p:spPr>
        </p:pic>
        <p:sp>
          <p:nvSpPr>
            <p:cNvPr id="45" name="TextBox 44">
              <a:extLst>
                <a:ext uri="{FF2B5EF4-FFF2-40B4-BE49-F238E27FC236}">
                  <a16:creationId xmlns:a16="http://schemas.microsoft.com/office/drawing/2014/main" id="{8CDA99A1-C212-804F-A56F-2F413D718846}"/>
                </a:ext>
              </a:extLst>
            </p:cNvPr>
            <p:cNvSpPr txBox="1"/>
            <p:nvPr/>
          </p:nvSpPr>
          <p:spPr>
            <a:xfrm>
              <a:off x="12467541" y="19063099"/>
              <a:ext cx="733067" cy="99997"/>
            </a:xfrm>
            <a:prstGeom prst="rect">
              <a:avLst/>
            </a:prstGeom>
            <a:solidFill>
              <a:schemeClr val="tx1"/>
            </a:solidFill>
          </p:spPr>
          <p:txBody>
            <a:bodyPr vert="horz" wrap="none" lIns="292608" tIns="146304" rIns="292608" bIns="146304" rtlCol="0" anchor="ctr">
              <a:normAutofit fontScale="25000" lnSpcReduction="20000"/>
            </a:bodyPr>
            <a:lstStyle/>
            <a:p>
              <a:pPr marL="0" indent="0" algn="ctr">
                <a:buFont typeface="Arial" panose="020B0604020202020204" pitchFamily="34" charset="0"/>
                <a:buNone/>
              </a:pPr>
              <a:r>
                <a:rPr lang="en-US" sz="2400" b="1" dirty="0">
                  <a:solidFill>
                    <a:schemeClr val="bg1"/>
                  </a:solidFill>
                  <a:latin typeface="Arial" panose="020B0604020202020204" pitchFamily="34" charset="0"/>
                  <a:cs typeface="Arial" panose="020B0604020202020204" pitchFamily="34" charset="0"/>
                </a:rPr>
                <a:t>VDAP GitHub</a:t>
              </a:r>
            </a:p>
          </p:txBody>
        </p:sp>
      </p:grpSp>
      <p:pic>
        <p:nvPicPr>
          <p:cNvPr id="34" name="Picture 33">
            <a:extLst>
              <a:ext uri="{FF2B5EF4-FFF2-40B4-BE49-F238E27FC236}">
                <a16:creationId xmlns:a16="http://schemas.microsoft.com/office/drawing/2014/main" id="{6362FE99-5B4D-BB44-B0DE-001C8BE3F77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11874" y="10034327"/>
            <a:ext cx="5989320" cy="8250246"/>
          </a:xfrm>
          <a:prstGeom prst="rect">
            <a:avLst/>
          </a:prstGeom>
        </p:spPr>
      </p:pic>
    </p:spTree>
    <p:extLst>
      <p:ext uri="{BB962C8B-B14F-4D97-AF65-F5344CB8AC3E}">
        <p14:creationId xmlns:p14="http://schemas.microsoft.com/office/powerpoint/2010/main" val="1124754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solidFill>
          <a:schemeClr val="bg1">
            <a:lumMod val="85000"/>
          </a:schemeClr>
        </a:solidFill>
      </a:spPr>
      <a:bodyPr vert="horz" lIns="292608" tIns="146304" rIns="292608" bIns="146304" rtlCol="0">
        <a:normAutofit/>
      </a:bodyPr>
      <a:lstStyle>
        <a:defPPr marL="0" indent="0">
          <a:buFont typeface="Arial" panose="020B0604020202020204" pitchFamily="34" charset="0"/>
          <a:buNone/>
          <a:defRPr sz="2400" b="1" smtClean="0">
            <a:latin typeface="Arial" panose="020B0604020202020204" pitchFamily="34" charset="0"/>
            <a:cs typeface="Arial" panose="020B060402020202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2414</TotalTime>
  <Words>1225</Words>
  <Application>Microsoft Macintosh PowerPoint</Application>
  <PresentationFormat>Custom</PresentationFormat>
  <Paragraphs>49</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NCI-Frederick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Poster Template Teal/White</dc:title>
  <dc:subject>PowerPoint Poster Template Teal/White</dc:subject>
  <dc:creator>NCI</dc:creator>
  <cp:keywords>PowerPoint Poster Template</cp:keywords>
  <cp:lastModifiedBy>Cornejo Castro, Elena (NIH/NCI) [C]</cp:lastModifiedBy>
  <cp:revision>209</cp:revision>
  <dcterms:created xsi:type="dcterms:W3CDTF">2016-01-29T19:42:56Z</dcterms:created>
  <dcterms:modified xsi:type="dcterms:W3CDTF">2019-10-04T19:00:52Z</dcterms:modified>
</cp:coreProperties>
</file>